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79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E236A45-450E-414A-BA8A-99F11E9E52B3}" type="datetimeFigureOut">
              <a:rPr lang="ru-RU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14FC184-D577-4121-9F32-E0BE1FBB9A9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060970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4FC184-D577-4121-9F32-E0BE1FBB9A94}" type="slidenum">
              <a:rPr lang="ru-RU" altLang="ru-RU" smtClean="0"/>
              <a:pPr>
                <a:defRPr/>
              </a:pPr>
              <a:t>13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6885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C706-7198-49F0-8990-EA38F1405548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2E942-7260-45FB-819A-6FC91301CF4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3E21-CAD5-4976-86D9-D2585D1D2AD6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4DFB-8301-40FA-81AF-3A72CFD72BE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D5200-E774-4BB2-8416-4F5938C89FF2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53A83-39DE-4A0C-9243-018F88D147C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C5539-F9B1-4CB0-964B-21C2AD9D73E0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F041-E1D0-4303-AEE3-4F373DCF598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5FAC2-9162-485B-8AC3-514ED1539A0C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C2DA4-D711-45A1-AC2F-B61AFB894F9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B4AE9-C745-407E-BBD6-89BBC3DAF0F1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F7DDE-460C-4496-AED1-FDAD841F9A4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12B8E-ABCA-4027-98CC-AB811824AD4E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7D425-5DB9-4D08-A780-32A28E2B62D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A5D34-B0F4-4288-BE74-9723243D5232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EF1E7-8981-4AEA-B7CC-159624EBEA5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2375F-F230-4CD7-8CB9-C18B75D56F14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70DAC-1D7D-4A11-A25B-C31B36AB9E2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F5F8C-FF49-44B7-9D1C-6386A965486B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4B5C-9A11-473F-8E90-C0E5C26AA80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89F-B35E-48A3-A886-C9AE5EE766C6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4C87-45A8-43D6-87EE-B2B65F73D74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20AF9B-E860-4231-A937-9B6E5D558F52}" type="datetime1">
              <a:rPr lang="ru-RU" smtClean="0"/>
              <a:pPr>
                <a:defRPr/>
              </a:pPr>
              <a:t>25.03.2026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369C6E8-A02F-4CDB-800B-CC09F82E712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468403&amp;dst=100021&amp;field=134&amp;date=11.03.2026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gin.consultant.ru/link/?req=doc&amp;base=LAW&amp;n=23978&amp;dst=100008&amp;field=134&amp;date=11.03.2026" TargetMode="External"/><Relationship Id="rId5" Type="http://schemas.openxmlformats.org/officeDocument/2006/relationships/hyperlink" Target="https://login.consultant.ru/link/?req=doc&amp;base=LAW&amp;n=468403&amp;dst=100097&amp;field=134&amp;date=11.03.2026" TargetMode="External"/><Relationship Id="rId4" Type="http://schemas.openxmlformats.org/officeDocument/2006/relationships/hyperlink" Target="https://login.consultant.ru/link/?req=doc&amp;base=LAW&amp;n=468403&amp;dst=100174&amp;field=134&amp;date=11.03.202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INT&amp;n=32549&amp;date=11.03.202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login.consultant.ru/link/?req=doc&amp;base=LAW&amp;n=173364&amp;dst=100008&amp;field=134&amp;date=11.03.202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ogin.consultant.ru/link/?req=doc&amp;base=LAW&amp;n=87298&amp;dst=100011&amp;field=134&amp;date=11.03.202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 descr="титул_Монтажная область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89452" y="3031227"/>
            <a:ext cx="12192000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300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Основы иммунопрофилактики сотрудников                                                           образовательных учреждений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505" y="467583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Лекторы: 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Кожемякина Мальвина Александровна, заведующий отделом эпидемиологии,                                                        паразитологии и дезинфектологии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Игнатьева Елена Николаевна, врач эпидемиолог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ФБУЗ «Центр гигиены и эпидемиологии</a:t>
            </a:r>
          </a:p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городе Санкт-Петербурге и Ленинградской области»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10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ED13E8-8B09-4819-9BA9-454F170E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57" y="148002"/>
            <a:ext cx="3608388" cy="11038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81B5B5-22C1-41C5-98B5-E0FEB475A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8600"/>
            <a:ext cx="11997968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54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11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1ED13A-8AF0-415C-9738-62BFC41EB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83170"/>
            <a:ext cx="11884795" cy="52633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4B94E9-6239-4DEA-BE75-EF35BF0D7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84062" cy="128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81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A57D4-137D-425E-AA9B-BF704B7CC78B}"/>
              </a:ext>
            </a:extLst>
          </p:cNvPr>
          <p:cNvSpPr txBox="1"/>
          <p:nvPr/>
        </p:nvSpPr>
        <p:spPr>
          <a:xfrm>
            <a:off x="525716" y="395843"/>
            <a:ext cx="6097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ИММУНИЗАЦИЯ ВЗРОСЛОГО НАСЕЛЕНИЯ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26770-2B48-4687-BE9D-A55433B3C08F}"/>
              </a:ext>
            </a:extLst>
          </p:cNvPr>
          <p:cNvSpPr txBox="1"/>
          <p:nvPr/>
        </p:nvSpPr>
        <p:spPr>
          <a:xfrm>
            <a:off x="3048828" y="3302042"/>
            <a:ext cx="609765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4F3FFB1A-50CA-4227-8FCF-C22B3B2DF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606830"/>
              </p:ext>
            </p:extLst>
          </p:nvPr>
        </p:nvGraphicFramePr>
        <p:xfrm>
          <a:off x="2714339" y="1467820"/>
          <a:ext cx="8639461" cy="5253655"/>
        </p:xfrm>
        <a:graphic>
          <a:graphicData uri="http://schemas.openxmlformats.org/drawingml/2006/table">
            <a:tbl>
              <a:tblPr firstRow="1" firstCol="1" bandRow="1"/>
              <a:tblGrid>
                <a:gridCol w="3811682">
                  <a:extLst>
                    <a:ext uri="{9D8B030D-6E8A-4147-A177-3AD203B41FA5}">
                      <a16:colId xmlns:a16="http://schemas.microsoft.com/office/drawing/2014/main" val="493435566"/>
                    </a:ext>
                  </a:extLst>
                </a:gridCol>
                <a:gridCol w="1707699">
                  <a:extLst>
                    <a:ext uri="{9D8B030D-6E8A-4147-A177-3AD203B41FA5}">
                      <a16:colId xmlns:a16="http://schemas.microsoft.com/office/drawing/2014/main" val="277083309"/>
                    </a:ext>
                  </a:extLst>
                </a:gridCol>
                <a:gridCol w="3120080">
                  <a:extLst>
                    <a:ext uri="{9D8B030D-6E8A-4147-A177-3AD203B41FA5}">
                      <a16:colId xmlns:a16="http://schemas.microsoft.com/office/drawing/2014/main" val="2027698415"/>
                    </a:ext>
                  </a:extLst>
                </a:gridCol>
              </a:tblGrid>
              <a:tr h="738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Взрослые от 18 лет и старше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Ревакцинация каждые 10 лет от момента последней ревакцинации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Тирт АТ в соответствии с пп. 2966,2974-2977 СанПиН 3.3686-21</a:t>
                      </a: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428825"/>
                  </a:ext>
                </a:extLst>
              </a:tr>
              <a:tr h="5391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Взрослые от 18 до 55 лет, ранее не привитые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Вакцинация по схеме 0-1-6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Титр АТ в соответствии с пп. 761,762 СанПиН 3.3686-21</a:t>
                      </a: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899834"/>
                  </a:ext>
                </a:extLst>
              </a:tr>
              <a:tr h="1557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взрослые от 18 до 35 лет (включительно), не болевшие, не привитые, привитые однократно, не имеющие сведений о прививках против кори; взрослые от 36 до 55 лет (включительно), относящиеся к группам риска (работники медицинских и организаций, </a:t>
                      </a:r>
                      <a:r>
                        <a:rPr lang="ru-RU" sz="900" u="sng" dirty="0">
                          <a:effectLst/>
                        </a:rPr>
                        <a:t>осуществляющих образовательную деятельность</a:t>
                      </a:r>
                      <a:r>
                        <a:rPr lang="ru-RU" sz="900" dirty="0">
                          <a:effectLst/>
                        </a:rPr>
                        <a:t>, организаций торговли и тд), не болевшие, не привитые, привитые однократно, не имеющие сведений о прививках против кори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R="147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</a:endParaRPr>
                    </a:p>
                    <a:p>
                      <a:pPr marR="147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</a:endParaRPr>
                    </a:p>
                    <a:p>
                      <a:pPr marR="147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</a:endParaRPr>
                    </a:p>
                    <a:p>
                      <a:pPr marR="147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Вакцинация, Ревакцинация,</a:t>
                      </a:r>
                      <a:endParaRPr lang="ru-RU" sz="800" b="1" dirty="0">
                        <a:effectLst/>
                      </a:endParaRPr>
                    </a:p>
                    <a:p>
                      <a:pPr marR="147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интервал между прививками не менее 3 месяцев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marL="0" marR="14732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14732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14732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Титр АТ в соответствии с </a:t>
                      </a: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Планом мероприятий реализации Программы «Элиминация кори и краснухи, достижение спорадической заболеваемости эпидемическим паротитом в Санкт-Петербурге» (2026-2030 годы)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R="147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881497"/>
                  </a:ext>
                </a:extLst>
              </a:tr>
              <a:tr h="5960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женщины от 18 до 25 лет (включительно), не болевшие, не привитые, привитые однократно против краснухи, не имеющие сведений о прививках против краснухи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Вакцинация, Ревакцинация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/>
                </a:tc>
                <a:extLst>
                  <a:ext uri="{0D108BD9-81ED-4DB2-BD59-A6C34878D82A}">
                    <a16:rowId xmlns:a16="http://schemas.microsoft.com/office/drawing/2014/main" val="3374837184"/>
                  </a:ext>
                </a:extLst>
              </a:tr>
              <a:tr h="18217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взрослые, работающие по отдельным профессиям и должностям (работники медицинских организаций и организаций, </a:t>
                      </a:r>
                      <a:r>
                        <a:rPr lang="ru-RU" sz="900" u="sng" dirty="0">
                          <a:effectLst/>
                        </a:rPr>
                        <a:t>осуществляющих образовательную деятельность</a:t>
                      </a:r>
                      <a:r>
                        <a:rPr lang="ru-RU" sz="900" dirty="0">
                          <a:effectLst/>
                        </a:rPr>
                        <a:t>, организаций торговли, транспорта, коммунальной и социальной сферы);  и тд; беременные женщины; взрослые старше 60 лет; лица, подлежащие призыву на военную службу; лица с хроническими заболеваниями, в том числе с заболеваниями легких, сердечно-сосудистыми заболеваниями, метаболическими нарушениями и ожирением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Вакцинация </a:t>
                      </a:r>
                      <a:endParaRPr lang="ru-RU" sz="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ежегодно</a:t>
                      </a: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/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Титр АТ в соответствии  </a:t>
                      </a:r>
                      <a:r>
                        <a:rPr lang="ru-RU" sz="1100" b="1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пп. 2698, 2699 СанПиН 3.3686-21 «Санитарно-эпидемиологические</a:t>
                      </a:r>
                    </a:p>
                    <a:p>
                      <a:pPr algn="ctr"/>
                      <a:r>
                        <a:rPr lang="ru-RU" sz="1100" b="1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требования по профилактике инфекционных болезней»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9339" marR="49339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521836"/>
                  </a:ext>
                </a:extLst>
              </a:tr>
            </a:tbl>
          </a:graphicData>
        </a:graphic>
      </p:graphicFrame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360F72E-F4C8-4ADA-AC9D-8239A61A25B1}"/>
              </a:ext>
            </a:extLst>
          </p:cNvPr>
          <p:cNvCxnSpPr/>
          <p:nvPr/>
        </p:nvCxnSpPr>
        <p:spPr>
          <a:xfrm flipV="1">
            <a:off x="4141076" y="1671145"/>
            <a:ext cx="714703" cy="183933"/>
          </a:xfrm>
          <a:prstGeom prst="straightConnector1">
            <a:avLst/>
          </a:prstGeom>
          <a:noFill/>
          <a:ln w="9525" cap="rnd" cmpd="sng" algn="ctr">
            <a:solidFill>
              <a:srgbClr val="A53010">
                <a:shade val="9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455F39E-B207-4C79-BCD1-95E36A1C74E5}"/>
              </a:ext>
            </a:extLst>
          </p:cNvPr>
          <p:cNvCxnSpPr>
            <a:cxnSpLocks/>
          </p:cNvCxnSpPr>
          <p:nvPr/>
        </p:nvCxnSpPr>
        <p:spPr>
          <a:xfrm flipV="1">
            <a:off x="4147764" y="2180897"/>
            <a:ext cx="708015" cy="767257"/>
          </a:xfrm>
          <a:prstGeom prst="straightConnector1">
            <a:avLst/>
          </a:prstGeom>
          <a:noFill/>
          <a:ln w="9525" cap="rnd" cmpd="sng" algn="ctr">
            <a:solidFill>
              <a:srgbClr val="A53010">
                <a:shade val="90000"/>
              </a:srgbClr>
            </a:solidFill>
            <a:prstDash val="solid"/>
            <a:tailEnd type="triangle"/>
          </a:ln>
          <a:effectLst/>
        </p:spPr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4AC5FE-DA49-45E5-B9D3-5F91B52BF775}"/>
              </a:ext>
            </a:extLst>
          </p:cNvPr>
          <p:cNvSpPr/>
          <p:nvPr/>
        </p:nvSpPr>
        <p:spPr>
          <a:xfrm>
            <a:off x="263852" y="1500426"/>
            <a:ext cx="2358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latin typeface="Century Gothic" panose="020B0502020202020204"/>
              </a:rPr>
              <a:t>Дифтерия, столбняк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E83D20F-56A0-42CE-9F78-62E7FE4493ED}"/>
              </a:ext>
            </a:extLst>
          </p:cNvPr>
          <p:cNvSpPr/>
          <p:nvPr/>
        </p:nvSpPr>
        <p:spPr>
          <a:xfrm>
            <a:off x="261471" y="2258019"/>
            <a:ext cx="2268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latin typeface="Century Gothic" panose="020B0502020202020204"/>
              </a:rPr>
              <a:t>Вирусный гепатит </a:t>
            </a:r>
            <a:r>
              <a:rPr lang="en-US" sz="1600" b="1" kern="0" dirty="0">
                <a:solidFill>
                  <a:prstClr val="black"/>
                </a:solidFill>
                <a:latin typeface="Century Gothic" panose="020B0502020202020204"/>
              </a:rPr>
              <a:t>B</a:t>
            </a:r>
            <a:endParaRPr lang="ru-RU" sz="1600" b="1" kern="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CBF936E-98B4-442D-83C6-1CA079C4C6C8}"/>
              </a:ext>
            </a:extLst>
          </p:cNvPr>
          <p:cNvSpPr/>
          <p:nvPr/>
        </p:nvSpPr>
        <p:spPr>
          <a:xfrm>
            <a:off x="1580578" y="3225177"/>
            <a:ext cx="683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latin typeface="Century Gothic" panose="020B0502020202020204"/>
              </a:rPr>
              <a:t>Корь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B392000-3D8E-416A-A3B2-2828B557534D}"/>
              </a:ext>
            </a:extLst>
          </p:cNvPr>
          <p:cNvSpPr/>
          <p:nvPr/>
        </p:nvSpPr>
        <p:spPr>
          <a:xfrm>
            <a:off x="1265749" y="4344074"/>
            <a:ext cx="1208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latin typeface="Century Gothic" panose="020B0502020202020204"/>
              </a:rPr>
              <a:t>Краснуха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89074E5-8119-4022-8C54-8A553D3C8F40}"/>
              </a:ext>
            </a:extLst>
          </p:cNvPr>
          <p:cNvSpPr/>
          <p:nvPr/>
        </p:nvSpPr>
        <p:spPr>
          <a:xfrm>
            <a:off x="1529282" y="5537893"/>
            <a:ext cx="785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solidFill>
                  <a:prstClr val="black"/>
                </a:solidFill>
                <a:latin typeface="Century Gothic" panose="020B0502020202020204"/>
              </a:rPr>
              <a:t>Грипп</a:t>
            </a:r>
          </a:p>
        </p:txBody>
      </p:sp>
    </p:spTree>
    <p:extLst>
      <p:ext uri="{BB962C8B-B14F-4D97-AF65-F5344CB8AC3E}">
        <p14:creationId xmlns:p14="http://schemas.microsoft.com/office/powerpoint/2010/main" val="1455636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446626" y="6095884"/>
            <a:ext cx="2743200" cy="365125"/>
          </a:xfrm>
        </p:spPr>
        <p:txBody>
          <a:bodyPr/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/>
              </a:rPr>
              <a:t>Коклюша</a:t>
            </a:r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E0190-1023-4788-AB81-090B300E52CF}"/>
              </a:ext>
            </a:extLst>
          </p:cNvPr>
          <p:cNvSpPr txBox="1"/>
          <p:nvPr/>
        </p:nvSpPr>
        <p:spPr>
          <a:xfrm>
            <a:off x="394719" y="235699"/>
            <a:ext cx="746677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Также взрослым показаны прививки против: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96053A-15C9-4446-8AC1-5E89A851B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89" y="1175405"/>
            <a:ext cx="1403044" cy="14030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29F08E-378E-4217-90D8-53876453E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316" y="1003729"/>
            <a:ext cx="1945944" cy="13038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A2C71-6517-4E8E-8271-F1B4113DD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47" y="3471404"/>
            <a:ext cx="2503995" cy="17533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64D146-73D9-4FCA-89A3-5606BDBA8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8495" y="1651181"/>
            <a:ext cx="2367291" cy="16186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2D43D1-ACDC-409E-8592-78909F0C92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2909" y="4049084"/>
            <a:ext cx="2577712" cy="19426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54CCAA-87F0-4BF9-84C6-5590F95FAB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6057" y="2430423"/>
            <a:ext cx="1618661" cy="16186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20D966A-4352-4C4B-91AE-8BCFE4631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5003" y="3507808"/>
            <a:ext cx="2503995" cy="175334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6ACC382-1A27-4F9D-8633-C18D6B7A36DC}"/>
              </a:ext>
            </a:extLst>
          </p:cNvPr>
          <p:cNvSpPr/>
          <p:nvPr/>
        </p:nvSpPr>
        <p:spPr>
          <a:xfrm>
            <a:off x="223225" y="2787728"/>
            <a:ext cx="28023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/>
              </a:rPr>
              <a:t>Менингококковой инфекции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6143A8B-F21D-4D76-8826-8497DF9E2B60}"/>
              </a:ext>
            </a:extLst>
          </p:cNvPr>
          <p:cNvSpPr/>
          <p:nvPr/>
        </p:nvSpPr>
        <p:spPr>
          <a:xfrm>
            <a:off x="3463450" y="2579430"/>
            <a:ext cx="2422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/>
              </a:rPr>
              <a:t>Клещевого энцефалита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4780FB7-6B63-4CD9-8CA6-31CAC6052865}"/>
              </a:ext>
            </a:extLst>
          </p:cNvPr>
          <p:cNvSpPr/>
          <p:nvPr/>
        </p:nvSpPr>
        <p:spPr>
          <a:xfrm>
            <a:off x="7861491" y="3368710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/>
              </a:rPr>
              <a:t>ВПЧ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8896163-F132-4BD8-9C05-DEDCA3765D0D}"/>
              </a:ext>
            </a:extLst>
          </p:cNvPr>
          <p:cNvSpPr/>
          <p:nvPr/>
        </p:nvSpPr>
        <p:spPr>
          <a:xfrm>
            <a:off x="647860" y="5600649"/>
            <a:ext cx="27126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Пневмококковой инфекции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C118805-7E6E-41CE-AB50-B341EC8DDD3D}"/>
              </a:ext>
            </a:extLst>
          </p:cNvPr>
          <p:cNvSpPr/>
          <p:nvPr/>
        </p:nvSpPr>
        <p:spPr>
          <a:xfrm>
            <a:off x="4354599" y="5552942"/>
            <a:ext cx="22092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/>
              </a:rPr>
              <a:t>Вирусного гепатита 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E105E58-8DF8-4DCF-8232-7CB1BF3A3DBA}"/>
              </a:ext>
            </a:extLst>
          </p:cNvPr>
          <p:cNvSpPr/>
          <p:nvPr/>
        </p:nvSpPr>
        <p:spPr>
          <a:xfrm>
            <a:off x="10286660" y="4640076"/>
            <a:ext cx="1568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prstClr val="black"/>
                </a:solidFill>
                <a:latin typeface="Century Gothic" panose="020B0502020202020204"/>
              </a:rPr>
              <a:t>Ветряной оспы</a:t>
            </a:r>
          </a:p>
        </p:txBody>
      </p:sp>
    </p:spTree>
    <p:extLst>
      <p:ext uri="{BB962C8B-B14F-4D97-AF65-F5344CB8AC3E}">
        <p14:creationId xmlns:p14="http://schemas.microsoft.com/office/powerpoint/2010/main" val="66022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14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0E054-B17C-44AE-9951-2F9F1A3115E7}"/>
              </a:ext>
            </a:extLst>
          </p:cNvPr>
          <p:cNvSpPr txBox="1"/>
          <p:nvPr/>
        </p:nvSpPr>
        <p:spPr>
          <a:xfrm>
            <a:off x="402131" y="2005094"/>
            <a:ext cx="5857992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ПРАВИЛА ПРОВЕДЕНИЯ ВАКЦИНАЦИИ: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Одновременно может вводится неограниченное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количество вакцин (кроме БЦЖ вакцины против желтой лихорадки)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Прерванный цикл прививок не требует повторения предыдущих доз, вакцинация продолжается в соответствии числом доз вакцины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Для вакцин, имеющих один и тот же антигенный состав, интервал в рамках первичного комплекса прививок должен составлять минимум 4 недели (1 месяц)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Допускается введение неживых вакцин с любым интервалом между собой, при введении живых вакцин рекомендуется интервал 1 месяц, между живой и неживой вакцинами также допускается любой интервал.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Интервал до и после введения вакцин против туберкулеза от введения других вакцин составляет 1 месяц (за исключением вакцинации новорожденных в роддоме против туберкулеза и вирусного гепатита В)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92E00-79A5-427D-9A16-0ADF9387F17D}"/>
              </a:ext>
            </a:extLst>
          </p:cNvPr>
          <p:cNvSpPr txBox="1"/>
          <p:nvPr/>
        </p:nvSpPr>
        <p:spPr>
          <a:xfrm>
            <a:off x="464654" y="553977"/>
            <a:ext cx="70791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Своевременная вакцинация позволяет эффективно защищаться от множества серьезных болезней и поддерживать активный образ жизни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7E8924-AAF1-45F1-834C-6F31DAC1A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876" y="2446216"/>
            <a:ext cx="5119754" cy="338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2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15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89736-4086-4974-B82A-8D4C8A4CCCC9}"/>
              </a:ext>
            </a:extLst>
          </p:cNvPr>
          <p:cNvSpPr txBox="1"/>
          <p:nvPr/>
        </p:nvSpPr>
        <p:spPr>
          <a:xfrm>
            <a:off x="4448757" y="1718576"/>
            <a:ext cx="7251772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пациенту, которому вводят вакцину;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медицинскому персоналу, осуществляющему иммунизацию;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населению, проживающему на территории, прилегающей к медицинским или другим учреждениям, где проводятся профилактические прививки.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информированное согласие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обучение медицинских работников правилам организации и техники проведения прививок, а также приемам неотложной помощи в случае возникновения побочных проявлений после иммунизации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БЦЖ и иммунодиагностические пробы – обучение на базе противотуберкулезных учреждений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расследование случаев серьезных и тяжелых побочных проявлений после иммунизации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92802-47F4-4B80-AA9B-AD40A3B08635}"/>
              </a:ext>
            </a:extLst>
          </p:cNvPr>
          <p:cNvSpPr txBox="1"/>
          <p:nvPr/>
        </p:nvSpPr>
        <p:spPr>
          <a:xfrm>
            <a:off x="613656" y="718472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Безопасность иммунизации обеспечивается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7DCD98-5F17-4C7B-A6FA-B3A97BCD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98" y="1975827"/>
            <a:ext cx="3794369" cy="37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3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16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299D9A-B7DA-4FC1-9C7E-A23F5752D8FB}"/>
              </a:ext>
            </a:extLst>
          </p:cNvPr>
          <p:cNvSpPr txBox="1"/>
          <p:nvPr/>
        </p:nvSpPr>
        <p:spPr>
          <a:xfrm>
            <a:off x="328820" y="398158"/>
            <a:ext cx="8639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Что считается нормой, а что требует внимания: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9B501-9558-4A67-AC66-5698B122855B}"/>
              </a:ext>
            </a:extLst>
          </p:cNvPr>
          <p:cNvSpPr txBox="1"/>
          <p:nvPr/>
        </p:nvSpPr>
        <p:spPr>
          <a:xfrm>
            <a:off x="5790371" y="1643377"/>
            <a:ext cx="6097656" cy="482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Поствакцинальные осложнения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температура 40 °С и выше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местная реакция 8 см в диаметре и более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абсцесс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анафилактические реакции –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выраженные аллергические реакции немедленного типа развиваются не позже чем через 24 часа после любого вида иммунизации, а анафилактический шок не позже чем через 4 часа.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Энцефалопатия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судороги;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продолжительный пронзительный крик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коллаптоидные состояния (гипотензивно-гиподинамические реакции).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 таких случаях необходимо обратиться за медицинской помощью.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86A80-C1F3-4141-BF6F-F37893D07A91}"/>
              </a:ext>
            </a:extLst>
          </p:cNvPr>
          <p:cNvSpPr txBox="1"/>
          <p:nvPr/>
        </p:nvSpPr>
        <p:spPr>
          <a:xfrm>
            <a:off x="434838" y="1104530"/>
            <a:ext cx="4952171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Нормальные и ожидаемые вакцинальные реакции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(т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акие симптомы обычно появляются в первые сутки после вакцинации и проходят самостоятельно в течение 1–3 дней)</a:t>
            </a: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МЕСТНЫЕ РЕАКЦИИ: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Покраснение кожи;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Отек или уплотнение;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Легкая болезненность.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СИСТЕМНЫЕ РЕАКЦИИ: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повышением температуры (обычно до 38,5°C, реже выше)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недомогание,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головная боль,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мышечная боль,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нарушение сна,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потеря аппетита,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увеличение близлежащих лимфоуз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199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89736-4086-4974-B82A-8D4C8A4CCCC9}"/>
              </a:ext>
            </a:extLst>
          </p:cNvPr>
          <p:cNvSpPr txBox="1"/>
          <p:nvPr/>
        </p:nvSpPr>
        <p:spPr>
          <a:xfrm>
            <a:off x="5136858" y="1523562"/>
            <a:ext cx="6561156" cy="5175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16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Стойкие нарушения состояния здоровья: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Анафилактический шок.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Тяжелые генерализованные аллергические реакции (рецидивирующий ангионевротический отек - отек Квинке, синдром Стивена-Джонсона, синдром Лайела, синдром сывороточной болезни и т.п.).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Энцефалит.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Вакцино-ассоциированный полиомиелит.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Поражения центральной нервной системы с генерализованными или фокальными остаточными проявлениями, приведшими к инвалидности: энцефалопатия, серозный менингит, неврит, полиневрит, а также с клиническими проявлениями судорожного синдрома.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Генерализованная инфекция, остеит, остит, остеомиелит, вызванные вакциной БЦЖ.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Артрит хронический.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92802-47F4-4B80-AA9B-AD40A3B08635}"/>
              </a:ext>
            </a:extLst>
          </p:cNvPr>
          <p:cNvSpPr txBox="1"/>
          <p:nvPr/>
        </p:nvSpPr>
        <p:spPr>
          <a:xfrm>
            <a:off x="508202" y="303386"/>
            <a:ext cx="74927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Перечень поствакцинальных осложнений, вызванных профилактическими прививками и дающих право гражданам на получение государственных единовременных пособий:</a:t>
            </a:r>
            <a:br>
              <a:rPr lang="ru-RU" sz="1600" b="1" dirty="0">
                <a:solidFill>
                  <a:srgbClr val="002060"/>
                </a:solidFill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D7BE1-EF93-4EB9-B4CB-64A16CCB4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38" y="2032874"/>
            <a:ext cx="4857074" cy="363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2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3D454D-772D-48FD-9545-FC305DC33987}"/>
              </a:ext>
            </a:extLst>
          </p:cNvPr>
          <p:cNvSpPr txBox="1"/>
          <p:nvPr/>
        </p:nvSpPr>
        <p:spPr>
          <a:xfrm>
            <a:off x="166481" y="856357"/>
            <a:ext cx="725804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Конституция Российской Федерации 12.12.1993 года (ст. 7,37,41,42,55,56)</a:t>
            </a:r>
          </a:p>
          <a:p>
            <a:pPr algn="just"/>
            <a:r>
              <a:rPr lang="ru-RU" sz="1200" dirty="0"/>
              <a:t>Федеральный закон от 30.03.1999 N 52-ФЗ "О санитарно-эпидемиологическом благополучии населения"</a:t>
            </a:r>
          </a:p>
          <a:p>
            <a:pPr algn="just"/>
            <a:r>
              <a:rPr lang="ru-RU" sz="1200" dirty="0"/>
              <a:t>Федеральный закон от 21.11.2011 N 323-ФЗ "Об основах охраны здоровья граждан в Российской Федерации"</a:t>
            </a:r>
          </a:p>
          <a:p>
            <a:pPr algn="just"/>
            <a:r>
              <a:rPr lang="ru-RU" sz="1200" dirty="0"/>
              <a:t>Федеральный закон от 17.09.1998 N 157-ФЗ "Об иммунопрофилактике инфекционных болезней"</a:t>
            </a:r>
          </a:p>
          <a:p>
            <a:pPr algn="just"/>
            <a:r>
              <a:rPr lang="ru-RU" sz="1200" dirty="0"/>
              <a:t>Приказ Минздрава России от 06.12.2021 N 1122н "Об утверждении национального календаря профилактических прививок, календаря профилактических прививок по эпидемическим показаниям и порядка проведения профилактических прививок"</a:t>
            </a:r>
          </a:p>
          <a:p>
            <a:pPr algn="just"/>
            <a:r>
              <a:rPr lang="ru-RU" sz="1200" dirty="0"/>
              <a:t>Постановление Главного государственного санитарного врача РФ от 28.01.2021 N 4 "Об утверждении санитарных правил и норм СанПиН 3.3686-21 «Санитарно-эпидемиологические требования по профилактике инфекционных болезней»</a:t>
            </a:r>
          </a:p>
          <a:p>
            <a:pPr algn="just"/>
            <a:r>
              <a:rPr lang="ru-RU" sz="1200" dirty="0"/>
              <a:t>Постановление Правительства РФ от 15.07.1999 N 825 «Об утверждении перечня работ, выполнение которых связано с высоким риском заболевания инфекционными болезнями и требует обязательного проведения профилактических прививок»</a:t>
            </a:r>
          </a:p>
          <a:p>
            <a:pPr algn="just"/>
            <a:r>
              <a:rPr lang="ru-RU" sz="1200" dirty="0"/>
              <a:t> Методические рекомендации по проведению профилактических прививок в соответствии с Приказом Минздрава России от 6 декабря 2021 г. № 1122н «Об утверждении национального календаря профилактических прививок, календаря профилактических прививок по эпидемическим показаниям и порядка проведения профилактических прививок» (Письмо Минздрава России от 21.01.2022г. № 15-2/И/2-806 «О методических рекомендациях по проведению иммунизации в соответствии с Приказом МЗ РФ от 06.12.2021 № 1122н»)</a:t>
            </a:r>
          </a:p>
          <a:p>
            <a:pPr algn="just"/>
            <a:r>
              <a:rPr lang="ru-RU" sz="1200" dirty="0"/>
              <a:t>Постановление Главного государственного врача по городу Санкт-Петербургу № 1 от 04.02.2019 года «О дополнительных мерах по предотвращению распространения кори в Санкт-Петербурге»</a:t>
            </a:r>
          </a:p>
          <a:p>
            <a:pPr algn="just"/>
            <a:r>
              <a:rPr lang="ru-RU" sz="1200" dirty="0"/>
              <a:t>Постановление Главного государственного врача по городу Санкт-Петербургу№ 4 от 13.05.2024 года «О мероприятиях, направленных на снижение заболеваемости кишечными инфекциями в Санкт-Петербурге»</a:t>
            </a:r>
          </a:p>
          <a:p>
            <a:pPr algn="just"/>
            <a:r>
              <a:rPr lang="ru-RU" sz="1200" dirty="0"/>
              <a:t>Постановление Главного государственного врача по городу Санкт-Петербургу и Ленинградской области № 3 от 05.08.2025 года «О мероприятиях, направленных на снижение заболеваемости менингококковой инфекции в Санкт-Петербурге»</a:t>
            </a:r>
          </a:p>
          <a:p>
            <a:pPr algn="just"/>
            <a:r>
              <a:rPr lang="ru-RU" sz="1200" dirty="0"/>
              <a:t>План мероприятий реализации Программы «Элиминация кори и краснухи, достижение спорадического уровня эпидемическим паротитом в Санкт-Петербурге» 2026-2030 годы</a:t>
            </a:r>
          </a:p>
          <a:p>
            <a:pPr algn="just"/>
            <a:r>
              <a:rPr lang="ru-RU" sz="1200" dirty="0"/>
              <a:t>Инструкция по применению ИЛП.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FBCCD-55C3-4AE2-869C-FE59C4CC4D7B}"/>
              </a:ext>
            </a:extLst>
          </p:cNvPr>
          <p:cNvSpPr txBox="1"/>
          <p:nvPr/>
        </p:nvSpPr>
        <p:spPr>
          <a:xfrm>
            <a:off x="325506" y="395843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Основные нормативно - правовые документы: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D75EA2-F0DB-402E-B833-B4C05EC21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781" y="1416611"/>
            <a:ext cx="3705093" cy="523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10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3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CFF2C1-DF78-4134-AA59-CD76E42E5E8C}"/>
              </a:ext>
            </a:extLst>
          </p:cNvPr>
          <p:cNvSpPr txBox="1"/>
          <p:nvPr/>
        </p:nvSpPr>
        <p:spPr>
          <a:xfrm>
            <a:off x="216174" y="689054"/>
            <a:ext cx="8102878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i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Федеральный закон от 17.09.1998 года № 157-ФЗ «Об иммунопрофилактике инфекционных болезней»</a:t>
            </a:r>
            <a:r>
              <a:rPr kumimoji="0" lang="ru-RU" sz="1400" b="0" i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устанавливает правовые основы государственной политики в области иммунопрофилактики инфекционных болезней, осуществляемой в целях охраны здоровья и обеспечения санитарно-эпидемиологического благополучия населения Российской Федерации.</a:t>
            </a:r>
            <a:endParaRPr kumimoji="0" lang="ru-RU" sz="1400" b="0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Иммунопрофилактика инфекционных болезней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- система мероприятий, осуществляемых в целях предупреждения, ограничения распространения и ликвидации инфекционных болезней путем проведения профилактических прививок.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профилактические прививки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- введение в организм человека иммунобиологических лекарственных препаратов для иммунопрофилактики в целях создания специфической невосприимчивости к инфекционным болезням.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национальный календарь</a:t>
            </a: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профилактических прививок 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нормативный правовой акт, устанавливающий сроки и 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порядок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проведения гражданам профилактических прививок.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5"/>
              </a:rPr>
              <a:t>календарь</a:t>
            </a: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профилактических прививок по эпидемическим показаниям 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 нормативный правовой акт, устанавливающий сроки и 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порядок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проведения гражданам профилактических прививок по эпидемическим показаниям.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6"/>
              </a:rPr>
              <a:t>поствакцинальные осложнения,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вызванные профилактическими прививками, включенными в национальный календарь профилактических прививок и календарь профилактических прививок по эпидемическим показаниям - тяжелые и (или) стойкие нарушения состояния здоровья вследствие профилактических прививок.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сертификат профилактических прививок</a:t>
            </a: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- документ, в котором регистрируются профилактические прививки гражданина.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392B79-E167-46A0-A800-23EB07B96C54}"/>
              </a:ext>
            </a:extLst>
          </p:cNvPr>
          <p:cNvSpPr txBox="1"/>
          <p:nvPr/>
        </p:nvSpPr>
        <p:spPr>
          <a:xfrm>
            <a:off x="733009" y="199819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Статья 1. 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Основные понятия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6A9E2-11DD-446E-A441-B5880D628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155" y="2524302"/>
            <a:ext cx="3361905" cy="2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1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4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A673B-F9FD-4C01-BE2E-50554E308B1B}"/>
              </a:ext>
            </a:extLst>
          </p:cNvPr>
          <p:cNvSpPr txBox="1"/>
          <p:nvPr/>
        </p:nvSpPr>
        <p:spPr>
          <a:xfrm>
            <a:off x="368921" y="330021"/>
            <a:ext cx="7502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uLnTx/>
                <a:uFillTx/>
                <a:latin typeface="Century Gothic" panose="020B0502020202020204"/>
                <a:ea typeface="+mj-ea"/>
                <a:cs typeface="+mj-cs"/>
              </a:rPr>
              <a:t>Статья 5. 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entury Gothic" panose="020B0502020202020204"/>
                <a:ea typeface="+mj-ea"/>
                <a:cs typeface="+mj-cs"/>
              </a:rPr>
              <a:t>Права и обязанности граждан при осуществлении иммунопрофилактики:</a:t>
            </a:r>
            <a:b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1BE071-B9D9-4C88-96F8-C770827FD5C8}"/>
              </a:ext>
            </a:extLst>
          </p:cNvPr>
          <p:cNvSpPr txBox="1"/>
          <p:nvPr/>
        </p:nvSpPr>
        <p:spPr>
          <a:xfrm>
            <a:off x="106187" y="1335385"/>
            <a:ext cx="7139961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 </a:t>
            </a:r>
            <a:r>
              <a:rPr kumimoji="0" lang="ru-RU" sz="1400" b="1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Граждане при осуществлении иммунопрофилактики имеют право на:</a:t>
            </a:r>
            <a:endParaRPr kumimoji="0" lang="ru-RU" sz="1400" b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получение от медицинских работников </a:t>
            </a:r>
            <a:r>
              <a:rPr kumimoji="0" lang="ru-RU" sz="14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полной и объективной информации о необходимости профилактических прививок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последствиях отказа от них, возможных поствакцинальных осложнениях;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выбор медицинской организации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или индивидуального предпринимателя, осуществляющего медицинскую деятельность;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бесплатные профилактические прививки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включенные в национальный календарь профилактических прививок и календарь профилактических прививок по эпидемическим показаниям, в медицинских организациях независимо от организационно-правовой формы, участвующих в реализации территориальной программы обязательного медицинского страхования в соответствии с законодательством об обязательном медицинском страховании;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медицинский осмотр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 при необходимости </a:t>
            </a:r>
            <a:r>
              <a:rPr kumimoji="0" lang="ru-RU" sz="14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медицинское обследование перед профилактическими прививками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получение медицинской помощи в медицинских организациях при возникновении поствакцинальных осложнений в рамках программы государственных гарантий бесплатного оказания гражданам медицинской помощи;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социальную поддержку при возникновении поствакцинальных осложнений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;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отказ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от профилактических прививок.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3FD6F3-E01B-4F37-AACA-EEBF119D4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074" y="241935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6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8DDCB-EC42-48F2-BC62-6A769E45E46D}"/>
              </a:ext>
            </a:extLst>
          </p:cNvPr>
          <p:cNvSpPr txBox="1"/>
          <p:nvPr/>
        </p:nvSpPr>
        <p:spPr>
          <a:xfrm>
            <a:off x="298174" y="1547822"/>
            <a:ext cx="7675494" cy="479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</a:t>
            </a:r>
            <a:r>
              <a:rPr kumimoji="0" lang="ru-RU" sz="1600" b="1" i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Отсутствие профилактических прививок влечет:</a:t>
            </a:r>
            <a:endParaRPr kumimoji="0" lang="ru-RU" sz="1600" b="0" i="0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запрет для граждан на выезд в страны</a:t>
            </a: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пребывание в которых в соответствии с международными медико-санитарными </a:t>
            </a: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правилами</a:t>
            </a: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либо международными договорами Российской Федерации требует конкретных профилактических прививок;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временный </a:t>
            </a:r>
            <a:r>
              <a:rPr kumimoji="0" lang="ru-RU" sz="16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отказ в приеме граждан в образовательные организации </a:t>
            </a: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и </a:t>
            </a:r>
            <a:r>
              <a:rPr kumimoji="0" lang="ru-RU" sz="16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оздоровительные учреждения </a:t>
            </a: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 случае возникновения массовых инфекционных заболеваний или при угрозе возникновения эпидемий;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отказ в приеме граждан на работы или отстранение граждан от работ</a:t>
            </a: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выполнение которых связано с высоким риском заболевания инфекционными болезнями.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6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Перечень</a:t>
            </a:r>
            <a:r>
              <a:rPr kumimoji="0" lang="ru-RU" sz="16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работ</a:t>
            </a: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выполнение которых связано с высоким риском заболевания инфекционными болезнями и </a:t>
            </a:r>
            <a:r>
              <a:rPr kumimoji="0" lang="ru-RU" sz="1600" b="1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требует обязательного проведения профилактических прививок</a:t>
            </a:r>
            <a:r>
              <a:rPr kumimoji="0" lang="ru-RU" sz="16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устанавливается уполномоченным Правительством Российской Федерации федеральным органом исполнительной власти.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5A256-A9C1-4D4D-9B5A-56302ABEA5C1}"/>
              </a:ext>
            </a:extLst>
          </p:cNvPr>
          <p:cNvSpPr txBox="1"/>
          <p:nvPr/>
        </p:nvSpPr>
        <p:spPr>
          <a:xfrm>
            <a:off x="477078" y="367748"/>
            <a:ext cx="7078146" cy="1461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Статья 5. 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Права и обязанности граждан при осуществлении иммунопрофилактики:</a:t>
            </a:r>
            <a:b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E029E8-0293-43B4-A09A-127F41257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845" y="2349012"/>
            <a:ext cx="3460262" cy="34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6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F43CF7-B613-43B4-8811-D85A03FB8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01" y="428517"/>
            <a:ext cx="5735395" cy="5927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515045-A276-4BF4-A72F-8F73B9041E2D}"/>
              </a:ext>
            </a:extLst>
          </p:cNvPr>
          <p:cNvSpPr txBox="1"/>
          <p:nvPr/>
        </p:nvSpPr>
        <p:spPr>
          <a:xfrm>
            <a:off x="6245804" y="3855369"/>
            <a:ext cx="5703503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20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3. При осуществлении иммунопрофилактики граждане обязаны: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ru-RU" sz="22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выполнять предписания медицинских работников;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 письменной </a:t>
            </a:r>
            <a:r>
              <a:rPr kumimoji="0" lang="ru-RU" sz="1400" b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форме</a:t>
            </a:r>
            <a:r>
              <a:rPr kumimoji="0" lang="ru-RU" sz="14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подтверждать отказ от профилактических прививок (согласие 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4D782-7E8D-460F-A043-36577D599581}"/>
              </a:ext>
            </a:extLst>
          </p:cNvPr>
          <p:cNvSpPr txBox="1"/>
          <p:nvPr/>
        </p:nvSpPr>
        <p:spPr>
          <a:xfrm>
            <a:off x="6245805" y="2039487"/>
            <a:ext cx="640792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Статья 5.</a:t>
            </a:r>
            <a:r>
              <a:rPr kumimoji="0" lang="ru-RU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Права и обязанности граждан при осуществлении иммунопрофилактики:</a:t>
            </a:r>
            <a:r>
              <a:rPr kumimoji="0" lang="ru-RU" sz="3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31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32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79781-48E8-4D1D-8AF7-31477AF52F10}"/>
              </a:ext>
            </a:extLst>
          </p:cNvPr>
          <p:cNvSpPr txBox="1"/>
          <p:nvPr/>
        </p:nvSpPr>
        <p:spPr>
          <a:xfrm>
            <a:off x="275812" y="169039"/>
            <a:ext cx="77053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Постановление Правительства РФ от 15.07.1999 N 825                                                      «Об утверждении перечня работ, выполнение которых связано с высоким риском заболевания инфекционными болезнями и требует обязательного проведения профилактических прививок»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7C0FE-A8E5-43F2-B19C-28A291112029}"/>
              </a:ext>
            </a:extLst>
          </p:cNvPr>
          <p:cNvSpPr txBox="1"/>
          <p:nvPr/>
        </p:nvSpPr>
        <p:spPr>
          <a:xfrm>
            <a:off x="0" y="1417459"/>
            <a:ext cx="12149343" cy="5304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Сельскохозяйственные, гидромелиоративные, строительные и другие работы по выемке и перемещению грунта, заготовительные, промысловые, геологические, изыскательские, экспедиционные, дератизационные и дезинсекционные работы на территориях, неблагополучных по инфекциям, общим для человека и животных.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по лесозаготовке, расчистке и благоустройству леса, зон оздоровления и отдыха населения на территориях, неблагополучных по инфекциям, общим для человека и животных.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в организациях по заготовке, хранению, обработке сырья и продуктов животноводства, полученных из хозяйств, неблагополучных по инфекциям, общим для человека и животных.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по заготовке, хранению и переработке сельскохозяйственной продукции на территориях, неблагополучных по инфекциям, общим для человека и животных.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по убою скота, больного инфекциями, общими для человека и животных, заготовке и переработке полученных от него мяса и мясопродуктов.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Работы, связанные с уходом за животными и обслуживанием животноводческих объектов в животноводческих хозяйствах, неблагополучных по инфекциям, общим для человека и животных.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по отлову и содержанию безнадзорных животных.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по обслуживанию канализационных сооружений, оборудования и сетей.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с больными инфекционными заболеваниями.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с живыми культурами возбудителей инфекционных заболеваний.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с кровью и биологическими жидкостями человека.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3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Работы в организациях, осуществляющих образовательную деятельность.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F1C0C5-2F59-4D79-BC13-897403A9C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409" y="4703579"/>
            <a:ext cx="3356594" cy="18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0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8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5237CA-F520-4315-B919-5D0E6C96F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22" y="248583"/>
            <a:ext cx="4353403" cy="6609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3B8401-8006-4360-B74E-7280ADED04C9}"/>
              </a:ext>
            </a:extLst>
          </p:cNvPr>
          <p:cNvSpPr txBox="1"/>
          <p:nvPr/>
        </p:nvSpPr>
        <p:spPr>
          <a:xfrm>
            <a:off x="5146814" y="2851785"/>
            <a:ext cx="6097656" cy="3580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64. Профилактические прививки проводятся гражданам </a:t>
            </a:r>
            <a:r>
              <a:rPr kumimoji="0" lang="ru-RU" sz="14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для предупреждения возникновения и распространения инфекционных болезней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в соответствии с законодательством Российской Федерации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66. </a:t>
            </a:r>
            <a:r>
              <a:rPr kumimoji="0" lang="ru-RU" sz="14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Решение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о проведении иммунизации населения в рамках календаря профилактических прививок по эпидемическим показаниям </a:t>
            </a:r>
            <a:r>
              <a:rPr kumimoji="0" lang="ru-RU" sz="14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принимают главные государственные санитарные врачи субъектов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Российской Федерации </a:t>
            </a:r>
            <a:r>
              <a:rPr kumimoji="0" lang="ru-RU" sz="14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совместно с органом исполнительной власти субъекта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Российской Федерации в сфере охраны здоровья граждан с учетом складывающейся эпидемиологической ситуации.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72. Факт проведения профилактической прививки или отказа от нее </a:t>
            </a:r>
            <a:r>
              <a:rPr kumimoji="0" lang="ru-RU" sz="14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 письменном виде должен быть зафиксирован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 медицинских документах постоянного хранения.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DBBF2-54FD-413D-B433-A453936C30FF}"/>
              </a:ext>
            </a:extLst>
          </p:cNvPr>
          <p:cNvSpPr txBox="1"/>
          <p:nvPr/>
        </p:nvSpPr>
        <p:spPr>
          <a:xfrm>
            <a:off x="5305839" y="1912024"/>
            <a:ext cx="63726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СанПиН 3.3686-21 «Санитарно-эпидемиологические требования по профилактике инфекционных болезней</a:t>
            </a:r>
            <a:r>
              <a:rPr kumimoji="0" lang="ru-RU" sz="1400" b="1" i="1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1400" b="1" i="1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1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041-E1D0-4303-AEE3-4F373DCF598F}" type="slidenum">
              <a:rPr lang="ru-RU" altLang="ru-RU" smtClean="0"/>
              <a:pPr>
                <a:defRPr/>
              </a:pPr>
              <a:t>9</a:t>
            </a:fld>
            <a:endParaRPr lang="ru-RU" altLang="ru-RU" dirty="0"/>
          </a:p>
        </p:txBody>
      </p:sp>
      <p:pic>
        <p:nvPicPr>
          <p:cNvPr id="11" name="Рисунок 6" descr="Ресурс 2-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3413" y="0"/>
            <a:ext cx="520858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2B3EB8-D844-4430-97DA-D4312C115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384" y="1421979"/>
            <a:ext cx="3922644" cy="52994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453E58-3A9A-4086-AD8D-B8784A97831A}"/>
              </a:ext>
            </a:extLst>
          </p:cNvPr>
          <p:cNvSpPr txBox="1"/>
          <p:nvPr/>
        </p:nvSpPr>
        <p:spPr>
          <a:xfrm>
            <a:off x="242785" y="1450339"/>
            <a:ext cx="6740627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1.1. Настоящие санитарные правила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направлены на охрану здоровья детей и молодежи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предотвращение инфекционных, массовых неинфекционных заболеваний (отравлений) и устанавливают санитарно- эпидемиологические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требования к обеспечению безопасных условий образовательной деятельности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оказания услуг по воспитанию и обучению…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1.2. Правила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являются обязательными для исполнения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гражданами, юридическими лицами и индивидуальными предпринимателями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при осуществлении деятельности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предусмотренной пунктом 1.1 Правил (далее - Хозяйствующие субъекты).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1.5.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Работники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хозяйствующих субъектов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должны соответствовать требованиям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касающимся прохождения ими предварительных (при поступлении на работу) и периодических медицинских осмотров, профессиональной гигиенической подготовки и аттестации (при приеме на работу и далее с периодичностью не реже 1 раза в 2 года, работники комплекса помещений для приготовления и раздачи пищи - ежегодно)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вакцинации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и иметь личную медицинскую книжку с результатами медицинских обследований и лабораторных исследований, 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сведениями о прививках, перенесенных инфекционных заболеваниях</a:t>
            </a:r>
            <a:r>
              <a:rPr kumimoji="0" lang="ru-RU" sz="1400" b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о прохождении профессиональной гигиенической подготовки и аттестации с допуском к работе.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2896C-93F5-42B1-A0E8-BFFA641B7D38}"/>
              </a:ext>
            </a:extLst>
          </p:cNvPr>
          <p:cNvSpPr txBox="1"/>
          <p:nvPr/>
        </p:nvSpPr>
        <p:spPr>
          <a:xfrm>
            <a:off x="514575" y="330021"/>
            <a:ext cx="6542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СП 2.4.3648-20 "Санитарно- эпидемиологические требования к организациям воспитания и обучения, отдыха и оздоровления детей и молодежи"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/>
            </a:r>
            <a:b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84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4651</TotalTime>
  <Words>2121</Words>
  <Application>Microsoft Office PowerPoint</Application>
  <PresentationFormat>Широкоэкранный</PresentationFormat>
  <Paragraphs>176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Times New Roman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Дресвянникова Яна Владимировна</dc:creator>
  <cp:lastModifiedBy>Орыся Дмитри. Маслюк</cp:lastModifiedBy>
  <cp:revision>286</cp:revision>
  <dcterms:created xsi:type="dcterms:W3CDTF">2021-01-18T12:06:45Z</dcterms:created>
  <dcterms:modified xsi:type="dcterms:W3CDTF">2026-03-25T15:16:37Z</dcterms:modified>
</cp:coreProperties>
</file>