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69"/>
  </p:handoutMasterIdLst>
  <p:sldIdLst>
    <p:sldId id="256" r:id="rId2"/>
    <p:sldId id="359" r:id="rId3"/>
    <p:sldId id="362" r:id="rId4"/>
    <p:sldId id="361" r:id="rId5"/>
    <p:sldId id="354" r:id="rId6"/>
    <p:sldId id="355" r:id="rId7"/>
    <p:sldId id="356" r:id="rId8"/>
    <p:sldId id="375" r:id="rId9"/>
    <p:sldId id="357" r:id="rId10"/>
    <p:sldId id="374" r:id="rId11"/>
    <p:sldId id="327" r:id="rId12"/>
    <p:sldId id="328" r:id="rId13"/>
    <p:sldId id="330" r:id="rId14"/>
    <p:sldId id="260" r:id="rId15"/>
    <p:sldId id="316" r:id="rId16"/>
    <p:sldId id="315" r:id="rId17"/>
    <p:sldId id="302" r:id="rId18"/>
    <p:sldId id="271" r:id="rId19"/>
    <p:sldId id="303" r:id="rId20"/>
    <p:sldId id="304" r:id="rId21"/>
    <p:sldId id="305" r:id="rId22"/>
    <p:sldId id="306" r:id="rId23"/>
    <p:sldId id="285" r:id="rId24"/>
    <p:sldId id="301" r:id="rId25"/>
    <p:sldId id="311" r:id="rId26"/>
    <p:sldId id="287" r:id="rId27"/>
    <p:sldId id="288" r:id="rId28"/>
    <p:sldId id="296" r:id="rId29"/>
    <p:sldId id="297" r:id="rId30"/>
    <p:sldId id="290" r:id="rId31"/>
    <p:sldId id="291" r:id="rId32"/>
    <p:sldId id="326" r:id="rId33"/>
    <p:sldId id="292" r:id="rId34"/>
    <p:sldId id="293" r:id="rId35"/>
    <p:sldId id="371" r:id="rId36"/>
    <p:sldId id="325" r:id="rId37"/>
    <p:sldId id="331" r:id="rId38"/>
    <p:sldId id="334" r:id="rId39"/>
    <p:sldId id="332" r:id="rId40"/>
    <p:sldId id="324" r:id="rId41"/>
    <p:sldId id="368" r:id="rId42"/>
    <p:sldId id="369" r:id="rId43"/>
    <p:sldId id="370" r:id="rId44"/>
    <p:sldId id="372" r:id="rId45"/>
    <p:sldId id="346" r:id="rId46"/>
    <p:sldId id="347" r:id="rId47"/>
    <p:sldId id="348" r:id="rId48"/>
    <p:sldId id="349" r:id="rId49"/>
    <p:sldId id="350" r:id="rId50"/>
    <p:sldId id="333" r:id="rId51"/>
    <p:sldId id="322" r:id="rId52"/>
    <p:sldId id="335" r:id="rId53"/>
    <p:sldId id="336" r:id="rId54"/>
    <p:sldId id="337" r:id="rId55"/>
    <p:sldId id="338" r:id="rId56"/>
    <p:sldId id="339" r:id="rId57"/>
    <p:sldId id="340" r:id="rId58"/>
    <p:sldId id="341" r:id="rId59"/>
    <p:sldId id="342" r:id="rId60"/>
    <p:sldId id="343" r:id="rId61"/>
    <p:sldId id="351" r:id="rId62"/>
    <p:sldId id="352" r:id="rId63"/>
    <p:sldId id="366" r:id="rId64"/>
    <p:sldId id="365" r:id="rId65"/>
    <p:sldId id="367" r:id="rId66"/>
    <p:sldId id="353" r:id="rId67"/>
    <p:sldId id="373" r:id="rId6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34897-981C-45C0-BA90-8B8257D690B5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93D9B-BF4D-43D1-B63D-F7DA61EF29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D831A8E-66EB-4B9D-9C29-039B2CEC0699}" type="datetimeFigureOut">
              <a:rPr lang="ru-RU" smtClean="0"/>
              <a:pPr/>
              <a:t>29.08.2011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7F8732-9AF9-4F73-98F5-9350F41627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vada.ru/press/html/" TargetMode="External"/><Relationship Id="rId2" Type="http://schemas.openxmlformats.org/officeDocument/2006/relationships/hyperlink" Target="http://www.trans.ru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63705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sz="4000" dirty="0" smtClean="0"/>
              <a:t>ЦИТИРОВАНИЕ  В  ДИССЕРТАЦИИ: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solidFill>
                  <a:srgbClr val="002060"/>
                </a:solidFill>
              </a:rPr>
              <a:t>РЕКОМЕНДАЦИИ ПО ОФОРМЛЕНИЮ</a:t>
            </a:r>
            <a:br>
              <a:rPr lang="ru-RU" sz="2700" dirty="0" smtClean="0">
                <a:solidFill>
                  <a:srgbClr val="002060"/>
                </a:solidFill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797152"/>
            <a:ext cx="3499480" cy="50405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Составитель: Мац Л.В.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\\Files\Docs\matz\My Documents\My Pictures\дис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996952"/>
            <a:ext cx="3600400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РИНЦ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19566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000" b="1" dirty="0" smtClean="0"/>
              <a:t>РИНЦ </a:t>
            </a:r>
            <a:r>
              <a:rPr lang="ru-RU" sz="2000" dirty="0" smtClean="0"/>
              <a:t>– это специализированный информационный продукт, в котором собирается и обрабатывается полная библиографическая информация о научных статьях и других научных изданиях, аннотации и </a:t>
            </a:r>
            <a:r>
              <a:rPr lang="ru-RU" sz="2000" b="1" dirty="0" err="1" smtClean="0"/>
              <a:t>пристатейные</a:t>
            </a:r>
            <a:r>
              <a:rPr lang="ru-RU" sz="2000" b="1" dirty="0" smtClean="0"/>
              <a:t> списки цитируемой в статьях литературы</a:t>
            </a:r>
            <a:r>
              <a:rPr lang="ru-RU" sz="2000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/>
              <a:t>Данные РИНЦ помогают проводить объективную </a:t>
            </a:r>
            <a:r>
              <a:rPr lang="ru-RU" sz="2000" b="1" dirty="0" smtClean="0"/>
              <a:t>оценку </a:t>
            </a:r>
            <a:r>
              <a:rPr lang="ru-RU" sz="2000" dirty="0" smtClean="0"/>
              <a:t>деятельности различных научно-образовательных организаций, научных коллективов и отдельных исследователей, а так же определять  </a:t>
            </a:r>
            <a:r>
              <a:rPr lang="ru-RU" sz="2000" dirty="0" err="1" smtClean="0"/>
              <a:t>импакт-факторы</a:t>
            </a:r>
            <a:r>
              <a:rPr lang="ru-RU" sz="2000" dirty="0" smtClean="0"/>
              <a:t> периодических изданий.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/>
              <a:t>Обязательное условие – единый формат оформления </a:t>
            </a:r>
            <a:r>
              <a:rPr lang="ru-RU" sz="2000" dirty="0" err="1" smtClean="0"/>
              <a:t>пристатейных</a:t>
            </a:r>
            <a:r>
              <a:rPr lang="ru-RU" sz="2000" dirty="0" smtClean="0"/>
              <a:t> списков литературы – в </a:t>
            </a:r>
            <a:r>
              <a:rPr lang="ru-RU" sz="2000" b="1" dirty="0" smtClean="0"/>
              <a:t>соответствии с ГОСТ Р 7.0.5_2008 «Библиографическая ссылка» (Регламент РИНЦ).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/>
              <a:t>Диссертация – научное произведение и ссылки в ней оформляются по указанному </a:t>
            </a:r>
            <a:r>
              <a:rPr lang="ru-RU" sz="2000" dirty="0" err="1" smtClean="0"/>
              <a:t>ГОСТу</a:t>
            </a:r>
            <a:r>
              <a:rPr lang="ru-RU" sz="2000" dirty="0" smtClean="0"/>
              <a:t>. Диссертации включаются в РИНЦ.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 </a:t>
            </a:r>
            <a:r>
              <a:rPr lang="ru-RU" sz="2800" dirty="0" smtClean="0"/>
              <a:t>ГОСТ Р 7.0.5–2008. БИБЛИОГРАФИЧЕСКАЯ ССЫЛКА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200" dirty="0" smtClean="0"/>
              <a:t>Настоящий стандарт разработан с учетом основных нормативных положений международного стандарта ИСО 690:1987 «Документация. Библиографические ссылки. Содержание, форма и структура» (</a:t>
            </a:r>
            <a:r>
              <a:rPr lang="en-US" sz="2200" dirty="0" smtClean="0"/>
              <a:t>ISO</a:t>
            </a:r>
            <a:r>
              <a:rPr lang="ru-RU" sz="2200" dirty="0" smtClean="0"/>
              <a:t> 690:1987 </a:t>
            </a:r>
            <a:r>
              <a:rPr lang="ru-RU" sz="2200" i="1" dirty="0" smtClean="0"/>
              <a:t>«</a:t>
            </a:r>
            <a:r>
              <a:rPr lang="en-US" sz="2200" dirty="0" smtClean="0"/>
              <a:t>Information and documentation </a:t>
            </a:r>
            <a:r>
              <a:rPr lang="ru-RU" sz="2200" dirty="0" smtClean="0"/>
              <a:t>– </a:t>
            </a:r>
            <a:r>
              <a:rPr lang="en-US" sz="2200" dirty="0" smtClean="0"/>
              <a:t>Bibliographic references </a:t>
            </a:r>
            <a:r>
              <a:rPr lang="ru-RU" sz="2200" dirty="0" smtClean="0"/>
              <a:t>– </a:t>
            </a:r>
            <a:r>
              <a:rPr lang="en-US" sz="2200" dirty="0" smtClean="0"/>
              <a:t>Content</a:t>
            </a:r>
            <a:r>
              <a:rPr lang="ru-RU" sz="2200" dirty="0" smtClean="0"/>
              <a:t>, </a:t>
            </a:r>
            <a:r>
              <a:rPr lang="en-US" sz="2200" dirty="0" smtClean="0"/>
              <a:t>form and structure</a:t>
            </a:r>
            <a:r>
              <a:rPr lang="ru-RU" sz="2200" i="1" dirty="0" smtClean="0"/>
              <a:t>»</a:t>
            </a:r>
            <a:r>
              <a:rPr lang="ru-RU" sz="2200" dirty="0" smtClean="0"/>
              <a:t>) и международного стандарта ИСО 690-2:1997 «Информация и документация. Библиографические ссылки</a:t>
            </a:r>
            <a:r>
              <a:rPr lang="en-US" sz="2200" dirty="0" smtClean="0"/>
              <a:t>. </a:t>
            </a:r>
            <a:r>
              <a:rPr lang="ru-RU" sz="2200" dirty="0" smtClean="0"/>
              <a:t>Часть</a:t>
            </a:r>
            <a:r>
              <a:rPr lang="en-US" sz="2200" dirty="0" smtClean="0"/>
              <a:t> 2. </a:t>
            </a:r>
            <a:r>
              <a:rPr lang="ru-RU" sz="2200" dirty="0" smtClean="0"/>
              <a:t>Электронные документы и их части</a:t>
            </a:r>
            <a:r>
              <a:rPr lang="en-US" sz="2200" dirty="0" smtClean="0"/>
              <a:t>» (ISO 690-2:1997«Information and documentation – Bibliographic references – Part 2: Electronic documents or parts thereof»).</a:t>
            </a:r>
            <a:endParaRPr lang="ru-RU" sz="2200" dirty="0" smtClean="0"/>
          </a:p>
          <a:p>
            <a:pPr algn="just">
              <a:buFont typeface="Wingdings" pitchFamily="2" charset="2"/>
              <a:buChar char="q"/>
            </a:pPr>
            <a:r>
              <a:rPr lang="ru-RU" sz="2200" dirty="0" smtClean="0"/>
              <a:t>УТВЕРЖДЕН И ВВЕДЕН В ДЕЙСТВИЕ Приказом Федерального агентства по техническому регулированию и метрологии  от 28 апреля 2008 г. № 95-ст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52400"/>
            <a:ext cx="7643192" cy="90033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ОТЛИЧИЯ ГОСТ 7.1 – 2003 и ГОСТ 7.0.5 – 2008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908720"/>
            <a:ext cx="7571184" cy="55446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БИБЛИОГРАФИЧЕСКОЕ ОПИСАНИЕ И ССЫЛКА</a:t>
            </a:r>
            <a:br>
              <a:rPr lang="ru-RU" b="1" dirty="0" smtClean="0"/>
            </a:br>
            <a:endParaRPr lang="ru-RU" b="1" dirty="0" smtClean="0"/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Библиографическое описание — совокупность библиографических сведений о документе, его составной части или группе документов, приведенных по определенным правилам и необходимых и достаточных для общей характеристики и идентификации документа. Общие требования к библиографическому описанию документа и правилам его составления определяет ГОСТ </a:t>
            </a:r>
            <a:r>
              <a:rPr lang="ru-RU" b="1" dirty="0" smtClean="0"/>
              <a:t>7.1-2003. </a:t>
            </a:r>
            <a:r>
              <a:rPr lang="ru-RU" dirty="0" smtClean="0"/>
              <a:t>"Библиографическая запись. Библиографическое описание. Общие требования и правила составления".  </a:t>
            </a:r>
            <a:r>
              <a:rPr lang="ru-RU" b="1" dirty="0" smtClean="0"/>
              <a:t>Составляется без связи с текстом</a:t>
            </a:r>
          </a:p>
          <a:p>
            <a:pPr algn="just">
              <a:buNone/>
            </a:pPr>
            <a:endParaRPr lang="ru-RU" b="1" dirty="0" smtClean="0"/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Библиографическая ссылка — совокупность библиографических сведений </a:t>
            </a:r>
            <a:r>
              <a:rPr lang="ru-RU" b="1" dirty="0" smtClean="0"/>
              <a:t>о цитируемом</a:t>
            </a:r>
            <a:r>
              <a:rPr lang="ru-RU" dirty="0" smtClean="0"/>
              <a:t>, рассматриваемом или упоминаемом в тексте документа другом документе, необходимых и достаточных для его общей характеристики, идентификации и поиска. Составляют на основе принципа лаконизма в соответствии с требованиями ГОСТ </a:t>
            </a:r>
            <a:r>
              <a:rPr lang="ru-RU" b="1" dirty="0" smtClean="0"/>
              <a:t>7.0.5-2008.  Обязательная связь с текстом работы - цитирование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ЭЛЕМЕНТЫ и ЗНАКИ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200" dirty="0" smtClean="0"/>
              <a:t>Правила представления элементов библиографического описания в ссылке осуществляются в соответствии с ГОСТ 7.1-2003 и ГОСТ 7.82-2000. При этом допускается форма краткого описания .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200" dirty="0" smtClean="0"/>
              <a:t>Элементам и областям в библиографическом описании предшествуют знаки предписанной пунктуации (по старой терминологии — условные разделительные знаки). В отличие от обычных грамматических знаков, знаки предписанной пунктуации выполняют опознавательные функции областей и элементов. Заголовок от описания отделяют точкой. Области описания отделяются друг от друга точкой и тире.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ФОРМА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Библиографическая ссылка (БС) может быть полной или краткой, в зависимости от вида ссылки, ее назначения, наличия библиографической информации в тексте документа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Краткую ссылку, предназначенную только для поиска документа – объекта ссылки, составляют на основе принципа лаконизма в соответствии с требованиями настоящего стандарта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В данном пособии все примеры приведены в краткой форме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ЗНАКИ ПРЕДПИСАННОЙ ПУНКТУАЦИИ И СОКРАЩЕНИЯ В КРАТКОМ ОПИСАНИИ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знак точку и тире, разделяющий области библиографического описания, заменяют точкой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сокращение отдельных слов и словосочетаний применяют для всех элементов библиографической записи, за исключением основного заглавия документа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указывают либо общий объем документа (страницы), либо  сведения о местоположении объекта ссылки в документе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ДЕФИС, МИНУС, ТИРЕ В ОПИСАНИИ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дефис (сложные слова: экономико-математический, чёрно-белый и др.),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математический минус (–56, –0978,46)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тире  (знак предписанной пунктуации в БО)</a:t>
            </a:r>
          </a:p>
          <a:p>
            <a:pPr marL="273050" indent="1588">
              <a:buNone/>
            </a:pPr>
            <a:r>
              <a:rPr lang="ru-RU" sz="2000" i="1" dirty="0" smtClean="0"/>
              <a:t>Они различны по размерам, толщине и области применения. Вот как это выглядит в увеличенном виде</a:t>
            </a:r>
          </a:p>
          <a:p>
            <a:pPr marL="1431925" indent="0">
              <a:buFont typeface="Wingdings" pitchFamily="2" charset="2"/>
              <a:buChar char="q"/>
            </a:pPr>
            <a:r>
              <a:rPr lang="ru-RU" sz="2000" dirty="0" smtClean="0"/>
              <a:t> дефис -       на клавиатуре</a:t>
            </a:r>
          </a:p>
          <a:p>
            <a:pPr marL="1431925" indent="0">
              <a:buFont typeface="Wingdings" pitchFamily="2" charset="2"/>
              <a:buChar char="q"/>
            </a:pPr>
            <a:r>
              <a:rPr lang="ru-RU" sz="2000" dirty="0" smtClean="0"/>
              <a:t> минус –      </a:t>
            </a:r>
            <a:r>
              <a:rPr lang="en-US" sz="2000" dirty="0" smtClean="0"/>
              <a:t>Ctrl</a:t>
            </a:r>
            <a:r>
              <a:rPr lang="ru-RU" sz="2000" dirty="0" smtClean="0"/>
              <a:t> + </a:t>
            </a:r>
            <a:r>
              <a:rPr lang="ru-RU" sz="2000" dirty="0" err="1" smtClean="0"/>
              <a:t>Gray</a:t>
            </a:r>
            <a:endParaRPr lang="ru-RU" sz="2000" dirty="0" smtClean="0"/>
          </a:p>
          <a:p>
            <a:pPr marL="1431925" indent="0">
              <a:buFont typeface="Wingdings" pitchFamily="2" charset="2"/>
              <a:buChar char="q"/>
            </a:pPr>
            <a:r>
              <a:rPr lang="ru-RU" sz="2000" dirty="0" smtClean="0"/>
              <a:t> тире —        </a:t>
            </a:r>
            <a:r>
              <a:rPr lang="en-US" sz="2000" dirty="0" smtClean="0"/>
              <a:t>Ctrl</a:t>
            </a:r>
            <a:r>
              <a:rPr lang="ru-RU" sz="2000" dirty="0" smtClean="0"/>
              <a:t> + </a:t>
            </a:r>
            <a:r>
              <a:rPr lang="en-US" sz="2000" dirty="0" smtClean="0"/>
              <a:t>Alt</a:t>
            </a:r>
            <a:r>
              <a:rPr lang="ru-RU" sz="2000" dirty="0" smtClean="0"/>
              <a:t> + </a:t>
            </a:r>
            <a:r>
              <a:rPr lang="ru-RU" sz="2000" dirty="0" err="1" smtClean="0"/>
              <a:t>Gray</a:t>
            </a:r>
            <a:r>
              <a:rPr lang="ru-RU" sz="2000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ДИССЕРТАЦИИ – ЗАТЕКСТОВЫЕ ССЫЛКИ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marL="546100" lvl="1" indent="-363538" algn="just">
              <a:buFont typeface="Wingdings" pitchFamily="2" charset="2"/>
              <a:buChar char="q"/>
              <a:tabLst>
                <a:tab pos="715963" algn="l"/>
              </a:tabLst>
            </a:pPr>
            <a:r>
              <a:rPr lang="ru-RU" sz="2400" dirty="0" err="1" smtClean="0"/>
              <a:t>затекстовые</a:t>
            </a:r>
            <a:r>
              <a:rPr lang="ru-RU" sz="2400" dirty="0" smtClean="0"/>
              <a:t> ссылки - вынесенные за текст документа или его части, помещаются после основного текста</a:t>
            </a:r>
          </a:p>
          <a:p>
            <a:pPr marL="546100" lvl="1" indent="-363538" algn="just">
              <a:buFont typeface="Wingdings" pitchFamily="2" charset="2"/>
              <a:buChar char="q"/>
              <a:tabLst>
                <a:tab pos="715963" algn="l"/>
              </a:tabLst>
            </a:pPr>
            <a:r>
              <a:rPr lang="ru-RU" sz="2400" dirty="0" smtClean="0"/>
              <a:t>в </a:t>
            </a:r>
            <a:r>
              <a:rPr lang="ru-RU" sz="2400" dirty="0" err="1" smtClean="0"/>
              <a:t>затекстовой</a:t>
            </a:r>
            <a:r>
              <a:rPr lang="ru-RU" sz="2400" dirty="0" smtClean="0"/>
              <a:t> библиографической ссылке приводят библиографические сведения о документе</a:t>
            </a:r>
          </a:p>
          <a:p>
            <a:pPr marL="546100" lvl="1" indent="-363538" algn="just">
              <a:buFont typeface="Wingdings" pitchFamily="2" charset="2"/>
              <a:buChar char="q"/>
              <a:tabLst>
                <a:tab pos="715963" algn="l"/>
              </a:tabLst>
            </a:pPr>
            <a:r>
              <a:rPr lang="ru-RU" sz="2400" dirty="0" smtClean="0"/>
              <a:t>оформляются с помощью отсылок в тексте</a:t>
            </a:r>
          </a:p>
          <a:p>
            <a:pPr marL="625475" indent="90488">
              <a:buNone/>
            </a:pPr>
            <a:r>
              <a:rPr lang="ru-RU" sz="2000" b="1" i="1" dirty="0" smtClean="0"/>
              <a:t>Отсылка в тексте: </a:t>
            </a:r>
            <a:endParaRPr lang="ru-RU" sz="2000" i="1" dirty="0" smtClean="0"/>
          </a:p>
          <a:p>
            <a:pPr marL="625475" indent="90488">
              <a:buNone/>
            </a:pPr>
            <a:r>
              <a:rPr lang="ru-RU" sz="2000" i="1" dirty="0" smtClean="0"/>
              <a:t>[10, с. 81] </a:t>
            </a:r>
          </a:p>
          <a:p>
            <a:pPr marL="625475" indent="90488">
              <a:buNone/>
            </a:pPr>
            <a:r>
              <a:rPr lang="ru-RU" sz="2000" b="1" i="1" dirty="0" smtClean="0"/>
              <a:t>В </a:t>
            </a:r>
            <a:r>
              <a:rPr lang="ru-RU" sz="2000" b="1" i="1" dirty="0" err="1" smtClean="0"/>
              <a:t>затекстовой</a:t>
            </a:r>
            <a:r>
              <a:rPr lang="ru-RU" sz="2000" b="1" i="1" dirty="0" smtClean="0"/>
              <a:t> ссылке:</a:t>
            </a:r>
            <a:endParaRPr lang="ru-RU" sz="2000" i="1" dirty="0" smtClean="0"/>
          </a:p>
          <a:p>
            <a:pPr marL="625475" indent="90488">
              <a:buNone/>
            </a:pPr>
            <a:r>
              <a:rPr lang="ru-RU" sz="2000" b="1" i="1" dirty="0" smtClean="0"/>
              <a:t> </a:t>
            </a:r>
            <a:r>
              <a:rPr lang="ru-RU" sz="2000" i="1" dirty="0" smtClean="0"/>
              <a:t>10. Бердяев Н. А. Смысл истории. М. : Мысль, 2011. 175 </a:t>
            </a:r>
            <a:r>
              <a:rPr lang="en-US" sz="2000" i="1" dirty="0" smtClean="0"/>
              <a:t>c</a:t>
            </a:r>
            <a:r>
              <a:rPr lang="ru-RU" sz="2000" i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ОТСЫЛКИ К ЗАТЕКСТОВЫМ ССЫЛКАМ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знак  отсылки состоит из цифр, которые заключают в квадратные скобки</a:t>
            </a:r>
          </a:p>
          <a:p>
            <a:pPr>
              <a:buNone/>
            </a:pPr>
            <a:endParaRPr lang="ru-RU" dirty="0" smtClean="0"/>
          </a:p>
          <a:p>
            <a:pPr marL="715963" indent="0">
              <a:buNone/>
            </a:pPr>
            <a:r>
              <a:rPr lang="ru-RU" sz="2000" i="1" dirty="0" smtClean="0"/>
              <a:t>Вариант 1.</a:t>
            </a:r>
          </a:p>
          <a:p>
            <a:pPr marL="715963" indent="0">
              <a:buNone/>
            </a:pPr>
            <a:r>
              <a:rPr lang="ru-RU" sz="2000" i="1" dirty="0" smtClean="0"/>
              <a:t>     </a:t>
            </a:r>
            <a:r>
              <a:rPr lang="en-US" sz="2000" i="1" dirty="0" smtClean="0"/>
              <a:t>[15] </a:t>
            </a:r>
            <a:r>
              <a:rPr lang="ru-RU" sz="2000" i="1" dirty="0" smtClean="0"/>
              <a:t>- при такой отсылке в списке после текста необходимо указать страницу, с которой взята цитата</a:t>
            </a:r>
            <a:endParaRPr lang="en-US" sz="2000" i="1" dirty="0" smtClean="0"/>
          </a:p>
          <a:p>
            <a:pPr marL="715963" indent="0">
              <a:buNone/>
            </a:pPr>
            <a:r>
              <a:rPr lang="ru-RU" sz="2000" i="1" dirty="0" smtClean="0"/>
              <a:t>Вариант 2.</a:t>
            </a:r>
          </a:p>
          <a:p>
            <a:pPr marL="715963" indent="0">
              <a:buNone/>
            </a:pPr>
            <a:r>
              <a:rPr lang="ru-RU" sz="2000" i="1" dirty="0" smtClean="0"/>
              <a:t>     [10, с. 37] - при такой отсылке в списке после текста указывают общий объем документа (количество страниц)</a:t>
            </a:r>
          </a:p>
          <a:p>
            <a:pPr marL="274638" indent="-274638">
              <a:buFont typeface="Wingdings" pitchFamily="2" charset="2"/>
              <a:buChar char="q"/>
            </a:pPr>
            <a:r>
              <a:rPr lang="ru-RU" sz="2400" dirty="0" smtClean="0"/>
              <a:t>отсылки оформляются единообразно по всему документу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НЕСКОЛЬКО ЗАТЕКСТОВЫХ ССЫЛОК В ОТСЫЛКЕ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indent="1588" algn="just">
              <a:buFont typeface="Wingdings" pitchFamily="2" charset="2"/>
              <a:buChar char="q"/>
            </a:pPr>
            <a:r>
              <a:rPr lang="ru-RU" sz="2400" dirty="0" smtClean="0">
                <a:cs typeface="Courier New" pitchFamily="49" charset="0"/>
              </a:rPr>
              <a:t>  Если в отсылке содержатся сведения о нескольких </a:t>
            </a:r>
            <a:r>
              <a:rPr lang="ru-RU" sz="2400" dirty="0" err="1" smtClean="0">
                <a:cs typeface="Courier New" pitchFamily="49" charset="0"/>
              </a:rPr>
              <a:t>затекстовых</a:t>
            </a:r>
            <a:r>
              <a:rPr lang="ru-RU" sz="2400" dirty="0" smtClean="0">
                <a:cs typeface="Courier New" pitchFamily="49" charset="0"/>
              </a:rPr>
              <a:t> ссылках, то группы сведений разделяются точкой с запятой</a:t>
            </a:r>
          </a:p>
          <a:p>
            <a:pPr marL="273050" indent="442913">
              <a:buNone/>
            </a:pPr>
            <a:r>
              <a:rPr lang="ru-RU" sz="2000" i="1" dirty="0" smtClean="0"/>
              <a:t>Вариант 1</a:t>
            </a:r>
          </a:p>
          <a:p>
            <a:pPr marL="273050" indent="442913">
              <a:buNone/>
            </a:pPr>
            <a:r>
              <a:rPr lang="ru-RU" sz="2000" i="1" dirty="0" smtClean="0"/>
              <a:t> [13; 26]</a:t>
            </a:r>
          </a:p>
          <a:p>
            <a:pPr marL="273050" indent="442913">
              <a:buNone/>
            </a:pPr>
            <a:r>
              <a:rPr lang="ru-RU" sz="2000" i="1" dirty="0" smtClean="0"/>
              <a:t>Вариант 2</a:t>
            </a:r>
          </a:p>
          <a:p>
            <a:pPr marL="273050" indent="442913">
              <a:buNone/>
            </a:pPr>
            <a:r>
              <a:rPr lang="ru-RU" sz="2000" i="1" dirty="0" smtClean="0"/>
              <a:t>[74, с. 16-17; 82, с. 26] 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ЦИТИРОВАНИЕ </a:t>
            </a:r>
            <a:r>
              <a:rPr lang="ru-RU" sz="2800" dirty="0" smtClean="0">
                <a:sym typeface="Symbol"/>
              </a:rPr>
              <a:t>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Цитата (англ. </a:t>
            </a:r>
            <a:r>
              <a:rPr lang="ru-RU" sz="2400" dirty="0" err="1" smtClean="0"/>
              <a:t>citation</a:t>
            </a:r>
            <a:r>
              <a:rPr lang="ru-RU" sz="2400" smtClean="0"/>
              <a:t>) – </a:t>
            </a:r>
            <a:r>
              <a:rPr lang="ru-RU" sz="2400" dirty="0" smtClean="0"/>
              <a:t>дословная выдержка из какого-либо текста, снабженная ссылкой на источник, опубликованный раннее.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Цитирование является одним из способов сказать читателям, что некоторый материал из вашей работы пришел из другого источника.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Цитирование предоставляет читателям информацию, необходимую для повторного поиска источника: </a:t>
            </a:r>
          </a:p>
          <a:p>
            <a:pPr marL="715963" indent="0"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smtClean="0"/>
              <a:t>информация об авторе</a:t>
            </a:r>
          </a:p>
          <a:p>
            <a:pPr marL="715963" indent="0"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smtClean="0"/>
              <a:t>заголовок документа</a:t>
            </a:r>
          </a:p>
          <a:p>
            <a:pPr marL="715963" indent="0"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smtClean="0"/>
              <a:t>дату публикации</a:t>
            </a:r>
          </a:p>
          <a:p>
            <a:pPr marL="715963" indent="0"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smtClean="0"/>
              <a:t>количество страниц материала  </a:t>
            </a:r>
          </a:p>
          <a:p>
            <a:pPr marL="715963" indent="0"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smtClean="0"/>
              <a:t>и др.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ПОВТОРНЫЕ ОТСЫЛКИ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При последовательном расположении отсылок к одной и той же </a:t>
            </a:r>
            <a:r>
              <a:rPr lang="ru-RU" sz="2400" dirty="0" err="1" smtClean="0"/>
              <a:t>затекстовой</a:t>
            </a:r>
            <a:r>
              <a:rPr lang="ru-RU" sz="2400" dirty="0" smtClean="0"/>
              <a:t> ссылке вторую отсылку заменяют словами «Там же» или «</a:t>
            </a:r>
            <a:r>
              <a:rPr lang="ru-RU" sz="2400" dirty="0" err="1" smtClean="0"/>
              <a:t>Ibid</a:t>
            </a:r>
            <a:r>
              <a:rPr lang="ru-RU" sz="2400" dirty="0" smtClean="0"/>
              <a:t>» (от «</a:t>
            </a:r>
            <a:r>
              <a:rPr lang="ru-RU" sz="2400" dirty="0" err="1" smtClean="0"/>
              <a:t>Ibidem</a:t>
            </a:r>
            <a:r>
              <a:rPr lang="ru-RU" sz="2400" dirty="0" smtClean="0"/>
              <a:t>») (для источников на языках с латинской графикой)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Если источник тот же, но меняется страница, то к слову «Там же» добавляется номер страницы</a:t>
            </a:r>
          </a:p>
          <a:p>
            <a:pPr marL="273050" indent="352425" algn="just">
              <a:buNone/>
            </a:pPr>
            <a:r>
              <a:rPr lang="ru-RU" dirty="0" smtClean="0"/>
              <a:t> </a:t>
            </a:r>
            <a:r>
              <a:rPr lang="ru-RU" sz="2000" i="1" dirty="0" smtClean="0"/>
              <a:t>[Там же. С. 24], </a:t>
            </a:r>
          </a:p>
          <a:p>
            <a:pPr marL="273050" indent="352425" algn="just">
              <a:buNone/>
            </a:pPr>
            <a:r>
              <a:rPr lang="ru-RU" sz="2000" i="1" dirty="0" smtClean="0"/>
              <a:t> [</a:t>
            </a:r>
            <a:r>
              <a:rPr lang="ru-RU" sz="2000" i="1" dirty="0" err="1" smtClean="0"/>
              <a:t>Ibid</a:t>
            </a:r>
            <a:r>
              <a:rPr lang="ru-RU" sz="2000" i="1" dirty="0" smtClean="0"/>
              <a:t>. P. 42]</a:t>
            </a:r>
          </a:p>
          <a:p>
            <a:pPr marL="92075" indent="0" algn="just">
              <a:buFont typeface="Wingdings" pitchFamily="2" charset="2"/>
              <a:buChar char="q"/>
            </a:pPr>
            <a:r>
              <a:rPr lang="ru-RU" sz="2400" dirty="0" smtClean="0"/>
              <a:t>После «Там же» ставится точка, страница обозначается заглавной «С.», а не строчной, как в основной отсылке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ОТСЫЛКА НЕ К ПЕРВОИСТОЧНИКУ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Если текст цитируется не по первоисточнику, а по другому документу, то в начале отсылки приводят слова «</a:t>
            </a:r>
            <a:r>
              <a:rPr lang="ru-RU" sz="2400" dirty="0" err="1" smtClean="0"/>
              <a:t>Цит</a:t>
            </a:r>
            <a:r>
              <a:rPr lang="ru-RU" sz="2400" dirty="0" smtClean="0"/>
              <a:t>. по:»</a:t>
            </a:r>
          </a:p>
          <a:p>
            <a:pPr marL="273050" indent="442913">
              <a:buNone/>
            </a:pPr>
            <a:r>
              <a:rPr lang="ru-RU" dirty="0" smtClean="0"/>
              <a:t> </a:t>
            </a:r>
            <a:r>
              <a:rPr lang="ru-RU" sz="2000" i="1" dirty="0" smtClean="0"/>
              <a:t>[</a:t>
            </a:r>
            <a:r>
              <a:rPr lang="ru-RU" sz="2000" i="1" dirty="0" err="1" smtClean="0"/>
              <a:t>Цит</a:t>
            </a:r>
            <a:r>
              <a:rPr lang="ru-RU" sz="2000" i="1" dirty="0" smtClean="0"/>
              <a:t>. по: 12, с. 9]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2800" dirty="0" smtClean="0"/>
              <a:t>УПОМИНАНИЕ ЧЬИХ-ТО ВЗГЛЯДОВ В ОТСЫЛКЕ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  <a:ln>
            <a:noFill/>
          </a:ln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Если дается не цитата, а упоминание чьих-то взглядов, мыслей, идей, но все равно с опорой не на первоисточник, то в отсылке приводят слова «Приводится по:»</a:t>
            </a:r>
          </a:p>
          <a:p>
            <a:pPr marL="273050" indent="442913">
              <a:buNone/>
            </a:pPr>
            <a:r>
              <a:rPr lang="ru-RU" sz="2000" i="1" dirty="0" smtClean="0"/>
              <a:t>[Приводится по: 15]  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9941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БИБЛИОГРАФИЧЕСКОЕ ОПИСАНИЕ - КНИГИ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890080" cy="526767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Один автор</a:t>
            </a:r>
          </a:p>
          <a:p>
            <a:pPr algn="just">
              <a:buNone/>
            </a:pPr>
            <a:r>
              <a:rPr lang="ru-RU" sz="2400" b="1" i="1" dirty="0" smtClean="0"/>
              <a:t>     </a:t>
            </a:r>
            <a:r>
              <a:rPr lang="ru-RU" sz="2400" b="1" i="1" dirty="0" err="1" smtClean="0"/>
              <a:t>Вылкова</a:t>
            </a:r>
            <a:r>
              <a:rPr lang="ru-RU" sz="2400" b="1" i="1" dirty="0" smtClean="0"/>
              <a:t> Е.С. </a:t>
            </a:r>
            <a:r>
              <a:rPr lang="ru-RU" sz="2400" i="1" dirty="0" smtClean="0"/>
              <a:t>Налоговое планирование : учеб. для студентов вузов.  М. : </a:t>
            </a:r>
            <a:r>
              <a:rPr lang="ru-RU" sz="2400" i="1" dirty="0" err="1" smtClean="0"/>
              <a:t>Юрайт</a:t>
            </a:r>
            <a:r>
              <a:rPr lang="ru-RU" sz="2400" i="1" dirty="0" smtClean="0"/>
              <a:t>, 2011. 639 с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Два автора</a:t>
            </a:r>
          </a:p>
          <a:p>
            <a:pPr algn="just">
              <a:buNone/>
            </a:pPr>
            <a:r>
              <a:rPr lang="ru-RU" sz="2400" b="1" i="1" dirty="0" smtClean="0"/>
              <a:t>     Косолапова М.В. , Свободин В.А.</a:t>
            </a:r>
            <a:r>
              <a:rPr lang="ru-RU" sz="2400" i="1" dirty="0" smtClean="0"/>
              <a:t>Комплексный экономический анализ хозяйственной деятельности : учеб. для студентов вузов, обучающихся по направлению </a:t>
            </a:r>
            <a:r>
              <a:rPr lang="ru-RU" sz="2400" i="1" dirty="0" err="1" smtClean="0"/>
              <a:t>подгот</a:t>
            </a:r>
            <a:r>
              <a:rPr lang="ru-RU" sz="2400" i="1" dirty="0" smtClean="0"/>
              <a:t>. «Экономика» и специальности «Бух. учет, анализ и аудит». М. : Дашков, 2011. 246 с.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Три автора</a:t>
            </a:r>
          </a:p>
          <a:p>
            <a:pPr algn="just">
              <a:buNone/>
            </a:pPr>
            <a:r>
              <a:rPr lang="en-US" sz="2400" b="1" i="1" dirty="0" smtClean="0"/>
              <a:t>    </a:t>
            </a:r>
            <a:r>
              <a:rPr lang="en-US" sz="2400" b="1" i="1" dirty="0" err="1" smtClean="0"/>
              <a:t>Pivovarov</a:t>
            </a:r>
            <a:r>
              <a:rPr lang="en-US" sz="2400" b="1" i="1" dirty="0" smtClean="0"/>
              <a:t> S.E., </a:t>
            </a:r>
            <a:r>
              <a:rPr lang="en-US" sz="2400" b="1" i="1" dirty="0" err="1" smtClean="0"/>
              <a:t>Tarasevich</a:t>
            </a:r>
            <a:r>
              <a:rPr lang="en-US" sz="2400" b="1" i="1" dirty="0" smtClean="0"/>
              <a:t> L.S., </a:t>
            </a:r>
            <a:r>
              <a:rPr lang="en-US" sz="2400" b="1" i="1" dirty="0" err="1" smtClean="0"/>
              <a:t>Rakhmatov</a:t>
            </a:r>
            <a:r>
              <a:rPr lang="en-US" sz="2400" b="1" i="1" dirty="0" smtClean="0"/>
              <a:t> M.A. </a:t>
            </a:r>
            <a:r>
              <a:rPr lang="en-US" sz="2400" i="1" dirty="0" smtClean="0"/>
              <a:t>International management . 4th ed. St. Petersburg:</a:t>
            </a:r>
            <a:r>
              <a:rPr lang="ru-RU" sz="2400" i="1" dirty="0" smtClean="0"/>
              <a:t> </a:t>
            </a:r>
            <a:r>
              <a:rPr lang="en-US" sz="2400" i="1" dirty="0" smtClean="0"/>
              <a:t> </a:t>
            </a:r>
            <a:r>
              <a:rPr lang="ru-RU" sz="2400" i="1" dirty="0" smtClean="0"/>
              <a:t>Питер, 2011. 640 </a:t>
            </a:r>
            <a:r>
              <a:rPr lang="en-US" sz="2400" i="1" dirty="0" smtClean="0"/>
              <a:t>p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БИБЛИОГРАФИЧЕСКОЕ ОПИСАНИЕ - КНИГИ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Четыре и более авторов</a:t>
            </a:r>
          </a:p>
          <a:p>
            <a:pPr algn="just">
              <a:buNone/>
            </a:pPr>
            <a:r>
              <a:rPr lang="ru-RU" sz="2000" b="1" i="1" dirty="0" smtClean="0"/>
              <a:t>     </a:t>
            </a:r>
            <a:r>
              <a:rPr lang="ru-RU" sz="2400" b="1" i="1" dirty="0" smtClean="0"/>
              <a:t>Операционный менеджмент</a:t>
            </a:r>
            <a:r>
              <a:rPr lang="ru-RU" sz="2400" i="1" dirty="0" smtClean="0"/>
              <a:t> : для бакалавров : учеб. по направлению «Менеджмент» / С.Э.Пивоваров [и др.]. СПб. [и др.] : Питер, 2011. 540 с.</a:t>
            </a:r>
          </a:p>
          <a:p>
            <a:pPr algn="just">
              <a:buNone/>
            </a:pPr>
            <a:r>
              <a:rPr lang="ru-RU" sz="2400" b="1" i="1" dirty="0" smtClean="0"/>
              <a:t>    Финансы и кредит</a:t>
            </a:r>
            <a:r>
              <a:rPr lang="ru-RU" sz="2400" i="1" dirty="0" smtClean="0"/>
              <a:t> : учеб. для студентов вузов, обучающихся по </a:t>
            </a:r>
            <a:r>
              <a:rPr lang="ru-RU" sz="2400" i="1" dirty="0" err="1" smtClean="0"/>
              <a:t>экон</a:t>
            </a:r>
            <a:r>
              <a:rPr lang="ru-RU" sz="2400" i="1" dirty="0" smtClean="0"/>
              <a:t>. специальностям / Н.В. </a:t>
            </a:r>
            <a:r>
              <a:rPr lang="ru-RU" sz="2400" i="1" dirty="0" err="1" smtClean="0"/>
              <a:t>Байдукова</a:t>
            </a:r>
            <a:r>
              <a:rPr lang="ru-RU" sz="2400" i="1" dirty="0" smtClean="0"/>
              <a:t> и др. ; под ред. М.В.Романовского, Г.Н.Белоглазовой ; </a:t>
            </a:r>
            <a:r>
              <a:rPr lang="ru-RU" sz="2400" i="1" dirty="0" err="1" smtClean="0"/>
              <a:t>С.-Петерб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гос</a:t>
            </a:r>
            <a:r>
              <a:rPr lang="ru-RU" sz="2400" i="1" dirty="0" smtClean="0"/>
              <a:t>. ун-т экономики и финансов. 2-е изд., </a:t>
            </a:r>
            <a:r>
              <a:rPr lang="ru-RU" sz="2400" i="1" dirty="0" err="1" smtClean="0"/>
              <a:t>перераб</a:t>
            </a:r>
            <a:r>
              <a:rPr lang="ru-RU" sz="2400" i="1" dirty="0" smtClean="0"/>
              <a:t>. и доп. М. : </a:t>
            </a:r>
            <a:r>
              <a:rPr lang="ru-RU" sz="2400" i="1" dirty="0" err="1" smtClean="0"/>
              <a:t>Юрайт</a:t>
            </a:r>
            <a:r>
              <a:rPr lang="ru-RU" sz="2400" i="1" dirty="0" smtClean="0"/>
              <a:t>, 2011. 609 с.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ИЗДАТЕЛЬСТВ 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2 </a:t>
            </a:r>
            <a:r>
              <a:rPr lang="ru-RU" sz="2800" dirty="0" smtClean="0"/>
              <a:t>И БОЛЕЕ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Ковшиков В. А., </a:t>
            </a:r>
            <a:r>
              <a:rPr lang="ru-RU" sz="2400" i="1" dirty="0" err="1" smtClean="0"/>
              <a:t>Глухов</a:t>
            </a:r>
            <a:r>
              <a:rPr lang="ru-RU" sz="2400" i="1" dirty="0" smtClean="0"/>
              <a:t> В. П. Психолингвистика: теория речевой деятельности : учеб. пособие для студентов. </a:t>
            </a:r>
            <a:r>
              <a:rPr lang="ru-RU" sz="2400" b="1" i="1" dirty="0" smtClean="0"/>
              <a:t>М. : </a:t>
            </a:r>
            <a:r>
              <a:rPr lang="ru-RU" sz="2400" b="1" i="1" dirty="0" err="1" smtClean="0"/>
              <a:t>Астрель</a:t>
            </a:r>
            <a:r>
              <a:rPr lang="ru-RU" sz="2400" b="1" i="1" dirty="0" smtClean="0"/>
              <a:t> ; Тверь : АСТ</a:t>
            </a:r>
            <a:r>
              <a:rPr lang="ru-RU" sz="2400" i="1" dirty="0" smtClean="0"/>
              <a:t>, 2009. 319 с. (Высшая школа).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ДИССЕРТАЦИЯ И АВТОРЕФЕРАТ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b="1" i="1" dirty="0" err="1" smtClean="0"/>
              <a:t>Талашкин</a:t>
            </a:r>
            <a:r>
              <a:rPr lang="ru-RU" sz="2400" b="1" i="1" dirty="0" smtClean="0"/>
              <a:t> Г. Н.</a:t>
            </a:r>
            <a:r>
              <a:rPr lang="ru-RU" sz="2400" i="1" dirty="0" smtClean="0"/>
              <a:t>Методы преодоления кризисных ситуаций в функционировании </a:t>
            </a:r>
            <a:r>
              <a:rPr lang="ru-RU" sz="2400" i="1" dirty="0" err="1" smtClean="0"/>
              <a:t>инвестиционно-строительного</a:t>
            </a:r>
            <a:r>
              <a:rPr lang="ru-RU" sz="2400" i="1" dirty="0" smtClean="0"/>
              <a:t> комплекса России : </a:t>
            </a:r>
            <a:r>
              <a:rPr lang="ru-RU" sz="2400" i="1" dirty="0" err="1" smtClean="0"/>
              <a:t>дис</a:t>
            </a:r>
            <a:r>
              <a:rPr lang="ru-RU" sz="2400" i="1" dirty="0" smtClean="0"/>
              <a:t>. ... канд. </a:t>
            </a:r>
            <a:r>
              <a:rPr lang="ru-RU" sz="2400" i="1" dirty="0" err="1" smtClean="0"/>
              <a:t>экон</a:t>
            </a:r>
            <a:r>
              <a:rPr lang="ru-RU" sz="2400" i="1" dirty="0" smtClean="0"/>
              <a:t>. наук: 08.00.05 - Экономика и упр. нар. </a:t>
            </a:r>
            <a:r>
              <a:rPr lang="ru-RU" sz="2400" i="1" dirty="0" err="1" smtClean="0"/>
              <a:t>хоз-вом</a:t>
            </a:r>
            <a:r>
              <a:rPr lang="ru-RU" sz="2400" i="1" dirty="0" smtClean="0"/>
              <a:t> (</a:t>
            </a:r>
            <a:r>
              <a:rPr lang="ru-RU" sz="2400" i="1" dirty="0" err="1" smtClean="0"/>
              <a:t>экон</a:t>
            </a:r>
            <a:r>
              <a:rPr lang="ru-RU" sz="2400" i="1" dirty="0" smtClean="0"/>
              <a:t>. безопасность; экономика, орг. и упр. предприятиями, отраслями, комплексами ) / </a:t>
            </a:r>
            <a:r>
              <a:rPr lang="ru-RU" sz="2400" i="1" dirty="0" err="1" smtClean="0"/>
              <a:t>С.-Петерб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гос</a:t>
            </a:r>
            <a:r>
              <a:rPr lang="ru-RU" sz="2400" i="1" dirty="0" smtClean="0"/>
              <a:t>. ун-т экономики и финансов. СПб., 2011. 159 с.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b="1" i="1" dirty="0" err="1" smtClean="0"/>
              <a:t>Талашкин</a:t>
            </a:r>
            <a:r>
              <a:rPr lang="ru-RU" sz="2400" b="1" i="1" dirty="0" smtClean="0"/>
              <a:t> Г. Н. </a:t>
            </a:r>
            <a:r>
              <a:rPr lang="ru-RU" sz="2400" i="1" dirty="0" smtClean="0"/>
              <a:t>Методы преодоления кризисных ситуаций в функционировании </a:t>
            </a:r>
            <a:r>
              <a:rPr lang="ru-RU" sz="2400" i="1" dirty="0" err="1" smtClean="0"/>
              <a:t>инвестиционно-строительного</a:t>
            </a:r>
            <a:r>
              <a:rPr lang="ru-RU" sz="2400" i="1" dirty="0" smtClean="0"/>
              <a:t> комплекса России : </a:t>
            </a:r>
            <a:r>
              <a:rPr lang="ru-RU" sz="2400" i="1" dirty="0" err="1" smtClean="0"/>
              <a:t>автореф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дис</a:t>
            </a:r>
            <a:r>
              <a:rPr lang="ru-RU" sz="2400" i="1" dirty="0" smtClean="0"/>
              <a:t>. ... канд. </a:t>
            </a:r>
            <a:r>
              <a:rPr lang="ru-RU" sz="2400" i="1" dirty="0" err="1" smtClean="0"/>
              <a:t>экон</a:t>
            </a:r>
            <a:r>
              <a:rPr lang="ru-RU" sz="2400" i="1" dirty="0" smtClean="0"/>
              <a:t>. наук: 08.00.05 Экономика и упр. нар. </a:t>
            </a:r>
            <a:r>
              <a:rPr lang="ru-RU" sz="2400" i="1" dirty="0" err="1" smtClean="0"/>
              <a:t>хоз-вом</a:t>
            </a:r>
            <a:r>
              <a:rPr lang="ru-RU" sz="2400" i="1" dirty="0" smtClean="0"/>
              <a:t> (</a:t>
            </a:r>
            <a:r>
              <a:rPr lang="ru-RU" sz="2400" i="1" dirty="0" err="1" smtClean="0"/>
              <a:t>экон</a:t>
            </a:r>
            <a:r>
              <a:rPr lang="ru-RU" sz="2400" i="1" dirty="0" smtClean="0"/>
              <a:t>. безопасность; экономика, орг. и упр. предприятиями, отраслями, комплексами - </a:t>
            </a:r>
            <a:r>
              <a:rPr lang="ru-RU" sz="2400" i="1" dirty="0" err="1" smtClean="0"/>
              <a:t>стр-во</a:t>
            </a:r>
            <a:r>
              <a:rPr lang="ru-RU" sz="2400" i="1" dirty="0" smtClean="0"/>
              <a:t>) / </a:t>
            </a:r>
            <a:r>
              <a:rPr lang="ru-RU" sz="2400" i="1" dirty="0" err="1" smtClean="0"/>
              <a:t>С.-Петерб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гос</a:t>
            </a:r>
            <a:r>
              <a:rPr lang="ru-RU" sz="2400" i="1" dirty="0" smtClean="0"/>
              <a:t>. ун-т экономики и финансов. СПб. : Изд-во </a:t>
            </a:r>
            <a:r>
              <a:rPr lang="ru-RU" sz="2400" i="1" dirty="0" err="1" smtClean="0"/>
              <a:t>СПбГУЭФ</a:t>
            </a:r>
            <a:r>
              <a:rPr lang="ru-RU" sz="2400" i="1" dirty="0" smtClean="0"/>
              <a:t>, 2011. 21 с.</a:t>
            </a:r>
          </a:p>
          <a:p>
            <a:pPr>
              <a:buNone/>
            </a:pPr>
            <a:r>
              <a:rPr lang="ru-RU" sz="2000" dirty="0" smtClean="0"/>
              <a:t>Перед </a:t>
            </a:r>
            <a:r>
              <a:rPr lang="ru-RU" sz="2000" b="1" dirty="0" smtClean="0"/>
              <a:t>многоточием и после него – пробел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СБОРНИК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b="1" i="1" dirty="0" smtClean="0"/>
              <a:t>Информационные технологии в бизнесе</a:t>
            </a:r>
            <a:r>
              <a:rPr lang="ru-RU" sz="2400" i="1" dirty="0" smtClean="0"/>
              <a:t> : сб. </a:t>
            </a:r>
            <a:r>
              <a:rPr lang="ru-RU" sz="2400" i="1" dirty="0" err="1" smtClean="0"/>
              <a:t>докл</a:t>
            </a:r>
            <a:r>
              <a:rPr lang="ru-RU" sz="2400" i="1" dirty="0" smtClean="0"/>
              <a:t>. участников 3-й </a:t>
            </a:r>
            <a:r>
              <a:rPr lang="ru-RU" sz="2400" i="1" dirty="0" err="1" smtClean="0"/>
              <a:t>междунар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конф</a:t>
            </a:r>
            <a:r>
              <a:rPr lang="ru-RU" sz="2400" i="1" dirty="0" smtClean="0"/>
              <a:t>., 14-17 июня 2011 г., Санкт-Петербург / </a:t>
            </a:r>
            <a:r>
              <a:rPr lang="ru-RU" sz="2400" i="1" dirty="0" err="1" smtClean="0"/>
              <a:t>Федер</a:t>
            </a:r>
            <a:r>
              <a:rPr lang="ru-RU" sz="2400" i="1" dirty="0" smtClean="0"/>
              <a:t>. агентство по образованию, </a:t>
            </a:r>
            <a:r>
              <a:rPr lang="ru-RU" sz="2400" i="1" dirty="0" err="1" smtClean="0"/>
              <a:t>С.-Петерб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гос</a:t>
            </a:r>
            <a:r>
              <a:rPr lang="ru-RU" sz="2400" i="1" dirty="0" smtClean="0"/>
              <a:t>. ун-т экономики и финансов, Каф. информатики ; [под ред. В.В.Трофимова]. СПб. : Изд-во </a:t>
            </a:r>
            <a:r>
              <a:rPr lang="ru-RU" sz="2400" i="1" dirty="0" err="1" smtClean="0"/>
              <a:t>СПбГУЭФ</a:t>
            </a:r>
            <a:r>
              <a:rPr lang="ru-RU" sz="2400" i="1" dirty="0" smtClean="0"/>
              <a:t>, 2005. 32с.</a:t>
            </a:r>
          </a:p>
          <a:p>
            <a:pPr>
              <a:buFont typeface="Wingdings" pitchFamily="2" charset="2"/>
              <a:buChar char="q"/>
            </a:pPr>
            <a:r>
              <a:rPr lang="ru-RU" sz="2400" b="1" i="1" dirty="0" smtClean="0"/>
              <a:t>Стратегические меры и промышленная политика по развитию экономики России</a:t>
            </a:r>
            <a:r>
              <a:rPr lang="ru-RU" sz="2400" i="1" dirty="0" smtClean="0"/>
              <a:t> : сб. материалов </a:t>
            </a:r>
            <a:r>
              <a:rPr lang="ru-RU" sz="2400" i="1" dirty="0" err="1" smtClean="0"/>
              <a:t>Междунар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науч.-практ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конф</a:t>
            </a:r>
            <a:r>
              <a:rPr lang="ru-RU" sz="2400" i="1" dirty="0" smtClean="0"/>
              <a:t>., г. Санкт-Петербург, 15-16 марта 2001 г. / </a:t>
            </a:r>
            <a:r>
              <a:rPr lang="ru-RU" sz="2400" i="1" dirty="0" err="1" smtClean="0"/>
              <a:t>С.-Петерб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гос</a:t>
            </a:r>
            <a:r>
              <a:rPr lang="ru-RU" sz="2400" i="1" dirty="0" smtClean="0"/>
              <a:t>. ун-т экономики и финансов ; </a:t>
            </a:r>
            <a:r>
              <a:rPr lang="ru-RU" sz="2400" i="1" dirty="0" err="1" smtClean="0"/>
              <a:t>редкол</a:t>
            </a:r>
            <a:r>
              <a:rPr lang="ru-RU" sz="2400" i="1" dirty="0" smtClean="0"/>
              <a:t>.: </a:t>
            </a:r>
            <a:r>
              <a:rPr lang="ru-RU" sz="2400" i="1" dirty="0" err="1" smtClean="0"/>
              <a:t>С.Р.Гидрович</a:t>
            </a:r>
            <a:r>
              <a:rPr lang="ru-RU" sz="2400" i="1" dirty="0" smtClean="0"/>
              <a:t> (гл. ред.) и др. СПб. : Изд-во </a:t>
            </a:r>
            <a:r>
              <a:rPr lang="ru-RU" sz="2400" i="1" dirty="0" err="1" smtClean="0"/>
              <a:t>СПбГУЭФ</a:t>
            </a:r>
            <a:r>
              <a:rPr lang="ru-RU" sz="2400" i="1" dirty="0" smtClean="0"/>
              <a:t>, 2001. 400с.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ТЕЗИСЫ ДОКЛАДОВ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Научная сессия профессорско-преподавательского состава, научных сотрудников и аспирантов по итогам НИР  2009 года, 21-28 апреля 2009 года : крат. тез. </a:t>
            </a:r>
            <a:r>
              <a:rPr lang="ru-RU" sz="2400" i="1" dirty="0" err="1" smtClean="0"/>
              <a:t>докл</a:t>
            </a:r>
            <a:r>
              <a:rPr lang="ru-RU" sz="2400" i="1" dirty="0" smtClean="0"/>
              <a:t>. Ч.1 / </a:t>
            </a:r>
            <a:r>
              <a:rPr lang="ru-RU" sz="2400" i="1" dirty="0" err="1" smtClean="0"/>
              <a:t>С.-Петерб</a:t>
            </a:r>
            <a:r>
              <a:rPr lang="ru-RU" sz="2400" i="1" dirty="0" smtClean="0"/>
              <a:t>. ун-т экономики и финансов.  СПб. : Изд-во </a:t>
            </a:r>
            <a:r>
              <a:rPr lang="ru-RU" sz="2400" i="1" dirty="0" err="1" smtClean="0"/>
              <a:t>СПбУЭФ</a:t>
            </a:r>
            <a:r>
              <a:rPr lang="ru-RU" sz="2400" i="1" dirty="0" smtClean="0"/>
              <a:t>, 2010. 131с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МАТЕРИАЛЫ КОНФЕРЕНЦИЙ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Роль финансово-кредитной системы в реализации приоритетных задач развития экономики : материалы 2-й </a:t>
            </a:r>
            <a:r>
              <a:rPr lang="ru-RU" sz="2400" i="1" dirty="0" err="1" smtClean="0"/>
              <a:t>междунар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науч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конф</a:t>
            </a:r>
            <a:r>
              <a:rPr lang="ru-RU" sz="2400" i="1" dirty="0" smtClean="0"/>
              <a:t>., 29-30 янв. 2009 г. : в 2 т. Т. 1 / </a:t>
            </a:r>
            <a:r>
              <a:rPr lang="ru-RU" sz="2400" i="1" dirty="0" err="1" smtClean="0"/>
              <a:t>Федер</a:t>
            </a:r>
            <a:r>
              <a:rPr lang="ru-RU" sz="2400" i="1" dirty="0" smtClean="0"/>
              <a:t>. агентство по образованию, </a:t>
            </a:r>
            <a:r>
              <a:rPr lang="ru-RU" sz="2400" i="1" dirty="0" err="1" smtClean="0"/>
              <a:t>С.-Петерб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гос</a:t>
            </a:r>
            <a:r>
              <a:rPr lang="ru-RU" sz="2400" i="1" dirty="0" smtClean="0"/>
              <a:t>. ун-т экономики и финансов ; под ред. В.Е.Леонтьева, </a:t>
            </a:r>
            <a:r>
              <a:rPr lang="ru-RU" sz="2400" i="1" dirty="0" err="1" smtClean="0"/>
              <a:t>Н.П.Радковской</a:t>
            </a:r>
            <a:r>
              <a:rPr lang="ru-RU" sz="2400" i="1" dirty="0" smtClean="0"/>
              <a:t>. СПб. : Изд-во </a:t>
            </a:r>
            <a:r>
              <a:rPr lang="ru-RU" sz="2400" i="1" dirty="0" err="1" smtClean="0"/>
              <a:t>СПбГУЭФ</a:t>
            </a:r>
            <a:r>
              <a:rPr lang="ru-RU" sz="2400" i="1" dirty="0" smtClean="0"/>
              <a:t>, 2009. 320 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ЗАЧЕМ НЕОБХОДИМО ССЫЛАТЬСЯ НА ИСТОЧНИКИ</a:t>
            </a:r>
            <a:r>
              <a:rPr lang="ru-RU" sz="2800" b="1" dirty="0" smtClean="0"/>
              <a:t>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dirty="0" smtClean="0"/>
              <a:t>Ссылка на автора и источник является единственным путем использования чужой работы без плагиата.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Цитирование будет полезно для всех, кто хочет найти больше информации, связанной с вашими идеями и источниках их появления.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Не все источники хороши или правдивы — ваши собственные идеи могут часто быть более точными или интересными, чем те, которые были в источнике. Уместное цитирование защитит вас от нападений на неверные идеи автора.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Цитирование источников покажет объем проведенных вами исследований.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Цитирование укрепит опубликованную работу благодаря внешней поддержке ваших идей.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СБОРНИК НОРМАТИВНЫХ ДОКУМЕНТОВ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Законодательство о конкуренции и защите прав потребителей : сб. </a:t>
            </a:r>
            <a:r>
              <a:rPr lang="ru-RU" sz="2400" i="1" dirty="0" err="1" smtClean="0"/>
              <a:t>нормат</a:t>
            </a:r>
            <a:r>
              <a:rPr lang="ru-RU" sz="2400" i="1" dirty="0" smtClean="0"/>
              <a:t>. актов и док. / сост. Н. Н. Захарова ; ред. и вступ. ст. П. В. Крашенинников ; </a:t>
            </a:r>
            <a:r>
              <a:rPr lang="ru-RU" sz="2400" i="1" dirty="0" err="1" smtClean="0"/>
              <a:t>Гос.антимонопол</a:t>
            </a:r>
            <a:r>
              <a:rPr lang="ru-RU" sz="2400" i="1" dirty="0" smtClean="0"/>
              <a:t>. ком. Рос. Федерации.  М. : Норма : ИНФРА-М, 1998. 781 с.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СПРАВОЧНИКИ, СЛОВАРИ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b="1" i="1" dirty="0" smtClean="0"/>
              <a:t>Бизнес в Санкт-Петербурге</a:t>
            </a:r>
            <a:r>
              <a:rPr lang="ru-RU" sz="2400" i="1" dirty="0" smtClean="0"/>
              <a:t> : справочник предпринимателя. СПб. : </a:t>
            </a:r>
            <a:r>
              <a:rPr lang="ru-RU" sz="2400" i="1" dirty="0" err="1" smtClean="0"/>
              <a:t>Информ.-изд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агенство</a:t>
            </a:r>
            <a:r>
              <a:rPr lang="ru-RU" sz="2400" i="1" dirty="0" smtClean="0"/>
              <a:t> "Лик", 2002. 238 с.</a:t>
            </a:r>
          </a:p>
          <a:p>
            <a:pPr>
              <a:buFont typeface="Wingdings" pitchFamily="2" charset="2"/>
              <a:buChar char="q"/>
            </a:pPr>
            <a:r>
              <a:rPr lang="ru-RU" sz="2400" b="1" i="1" dirty="0" err="1" smtClean="0"/>
              <a:t>Ширшов</a:t>
            </a:r>
            <a:r>
              <a:rPr lang="ru-RU" sz="2400" b="1" i="1" dirty="0" smtClean="0"/>
              <a:t> Е. В. </a:t>
            </a:r>
            <a:r>
              <a:rPr lang="ru-RU" sz="2400" i="1" dirty="0" smtClean="0"/>
              <a:t>Информационно-педагогические технологии: ключевые понятия : словарь  /под ред. </a:t>
            </a:r>
            <a:r>
              <a:rPr lang="ru-RU" sz="2400" i="1" dirty="0" err="1" smtClean="0"/>
              <a:t>Т.С.Буториной</a:t>
            </a:r>
            <a:r>
              <a:rPr lang="ru-RU" sz="2400" i="1" dirty="0" smtClean="0"/>
              <a:t>. Ростов </a:t>
            </a:r>
            <a:r>
              <a:rPr lang="ru-RU" sz="2400" i="1" dirty="0" err="1" smtClean="0"/>
              <a:t>н</a:t>
            </a:r>
            <a:r>
              <a:rPr lang="ru-RU" sz="2400" i="1" dirty="0" smtClean="0"/>
              <a:t>/Д : Феникс, 2009.  253 с.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ПЕРЕВОД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Альтман Г.С. Продажа товаров : пер. с англ. СПб. : Грин, 2009. 224 с.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ТОМ ИЗ МНОГОТОМНОГО ИЗДАНИЯ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i="1" dirty="0" smtClean="0"/>
              <a:t>Антология русской философии</a:t>
            </a:r>
            <a:r>
              <a:rPr lang="ru-RU" sz="2000" i="1" dirty="0" smtClean="0"/>
              <a:t> : в 3 т. Т. 1/ </a:t>
            </a:r>
            <a:r>
              <a:rPr lang="ru-RU" sz="2000" i="1" dirty="0" err="1" smtClean="0"/>
              <a:t>С.-Петерб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гос</a:t>
            </a:r>
            <a:r>
              <a:rPr lang="ru-RU" sz="2000" i="1" dirty="0" smtClean="0"/>
              <a:t>. ун-т, Филос. </a:t>
            </a:r>
            <a:r>
              <a:rPr lang="ru-RU" sz="2000" i="1" dirty="0" err="1" smtClean="0"/>
              <a:t>фак</a:t>
            </a:r>
            <a:r>
              <a:rPr lang="ru-RU" sz="2000" i="1" dirty="0" smtClean="0"/>
              <a:t>., </a:t>
            </a:r>
            <a:r>
              <a:rPr lang="ru-RU" sz="2000" i="1" dirty="0" err="1" smtClean="0"/>
              <a:t>С.-Петерб</a:t>
            </a:r>
            <a:r>
              <a:rPr lang="ru-RU" sz="2000" i="1" dirty="0" smtClean="0"/>
              <a:t>. фил. Рос. тамож. акад. </a:t>
            </a:r>
            <a:r>
              <a:rPr lang="ru-RU" sz="2000" i="1" dirty="0" err="1" smtClean="0"/>
              <a:t>им.В.Б.Бобкова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С.-Петерб</a:t>
            </a:r>
            <a:r>
              <a:rPr lang="ru-RU" sz="2000" i="1" dirty="0" smtClean="0"/>
              <a:t>. ун-т МВД России, Акад. </a:t>
            </a:r>
            <a:r>
              <a:rPr lang="ru-RU" sz="2000" i="1" dirty="0" err="1" smtClean="0"/>
              <a:t>гуманитар</a:t>
            </a:r>
            <a:r>
              <a:rPr lang="ru-RU" sz="2000" i="1" dirty="0" smtClean="0"/>
              <a:t>. наук ; </a:t>
            </a:r>
            <a:r>
              <a:rPr lang="ru-RU" sz="2000" i="1" dirty="0" err="1" smtClean="0"/>
              <a:t>редкол</a:t>
            </a:r>
            <a:r>
              <a:rPr lang="ru-RU" sz="2000" i="1" dirty="0" smtClean="0"/>
              <a:t>.: </a:t>
            </a:r>
            <a:r>
              <a:rPr lang="ru-RU" sz="2000" i="1" dirty="0" err="1" smtClean="0"/>
              <a:t>А.Ф.Замалеев</a:t>
            </a:r>
            <a:r>
              <a:rPr lang="ru-RU" sz="2000" i="1" dirty="0" smtClean="0"/>
              <a:t> и др. СПб. : Сенсор, 2000. 639с.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/>
              <a:t>Фицджеральд Ф.  </a:t>
            </a:r>
            <a:r>
              <a:rPr lang="ru-RU" sz="2000" i="1" dirty="0" smtClean="0"/>
              <a:t>Избранные произведения : в 3 т. : пер. с англ. Т.1. М. : </a:t>
            </a:r>
            <a:r>
              <a:rPr lang="ru-RU" sz="2000" i="1" dirty="0" err="1" smtClean="0"/>
              <a:t>Худож</a:t>
            </a:r>
            <a:r>
              <a:rPr lang="ru-RU" sz="2000" i="1" dirty="0" smtClean="0"/>
              <a:t>. лит., 2009. 445 с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ДЕПОНИРОВАННАЯ РАБОТА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i="1" dirty="0" smtClean="0"/>
              <a:t>Днепрова Т.Д. </a:t>
            </a:r>
            <a:r>
              <a:rPr lang="ru-RU" sz="2000" i="1" dirty="0" smtClean="0"/>
              <a:t>Трансформация доходов населения и их государственное регулирование</a:t>
            </a:r>
            <a:r>
              <a:rPr lang="en-US" sz="2000" i="1" dirty="0" smtClean="0"/>
              <a:t> /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С.-Петерб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гос</a:t>
            </a:r>
            <a:r>
              <a:rPr lang="ru-RU" sz="2000" i="1" dirty="0" smtClean="0"/>
              <a:t>. ун-т экономики и финансов.  СПб., 2010. 214 с. </a:t>
            </a:r>
            <a:r>
              <a:rPr lang="ru-RU" sz="2000" i="1" dirty="0" err="1" smtClean="0"/>
              <a:t>Деп</a:t>
            </a:r>
            <a:r>
              <a:rPr lang="ru-RU" sz="2000" i="1" dirty="0" smtClean="0"/>
              <a:t>. В ИНИОН РАН 06.10.2010, № 99076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РЕЦЕНЗИЯ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b="1" i="1" dirty="0" err="1" smtClean="0"/>
              <a:t>Грищенков</a:t>
            </a:r>
            <a:r>
              <a:rPr lang="ru-RU" sz="2400" b="1" i="1" dirty="0" smtClean="0"/>
              <a:t> А.</a:t>
            </a:r>
            <a:r>
              <a:rPr lang="ru-RU" sz="2400" i="1" dirty="0" smtClean="0"/>
              <a:t> 	И. Социально - экономические условия адаптации  переселенцев на селе // Проблемы АПК. – 1996. – № 10. – С. 29 –34. – </a:t>
            </a:r>
            <a:r>
              <a:rPr lang="ru-RU" sz="2400" i="1" dirty="0" err="1" smtClean="0"/>
              <a:t>Рец</a:t>
            </a:r>
            <a:r>
              <a:rPr lang="ru-RU" sz="2400" i="1" dirty="0" smtClean="0"/>
              <a:t>. на кн. : Повышение эффективности агропромышленного производства в условиях современных форм хозяйствования. – Воронеж, 1995. – 223 с.</a:t>
            </a:r>
            <a:endParaRPr lang="ru-RU" sz="2400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53536" cy="72008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ОБЗОР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Экономические обзоры ОЭСР. Российская Федерация, 2005 / Центр по сотрудничеству со странами с переходной экономикой, Орг. </a:t>
            </a:r>
            <a:r>
              <a:rPr lang="ru-RU" sz="2400" i="1" dirty="0" err="1" smtClean="0"/>
              <a:t>экон</a:t>
            </a:r>
            <a:r>
              <a:rPr lang="ru-RU" sz="2400" i="1" dirty="0" smtClean="0"/>
              <a:t>. сотрудничества и развития. М. : ЦИСН, 2005. 218 с.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Экономика и политика России и государств ближнего зарубежья : </a:t>
            </a:r>
            <a:r>
              <a:rPr lang="ru-RU" sz="2400" i="1" dirty="0" err="1" smtClean="0"/>
              <a:t>аналит</a:t>
            </a:r>
            <a:r>
              <a:rPr lang="ru-RU" sz="2400" i="1" dirty="0" smtClean="0"/>
              <a:t>. обзор, апр. 2009 </a:t>
            </a:r>
            <a:r>
              <a:rPr lang="en-US" sz="2400" i="1" dirty="0" smtClean="0"/>
              <a:t>/</a:t>
            </a:r>
            <a:r>
              <a:rPr lang="ru-RU" sz="2400" i="1" dirty="0" smtClean="0"/>
              <a:t> Рос. акад. наук,   </a:t>
            </a:r>
            <a:r>
              <a:rPr lang="ru-RU" sz="2400" i="1" dirty="0" err="1" smtClean="0"/>
              <a:t>Ин-т</a:t>
            </a:r>
            <a:r>
              <a:rPr lang="ru-RU" sz="2400" i="1" dirty="0" smtClean="0"/>
              <a:t> мировой экономики и </a:t>
            </a:r>
            <a:r>
              <a:rPr lang="ru-RU" sz="2400" i="1" dirty="0" err="1" smtClean="0"/>
              <a:t>междунар</a:t>
            </a:r>
            <a:r>
              <a:rPr lang="ru-RU" sz="2400" i="1" dirty="0" smtClean="0"/>
              <a:t>. отношений. М. : ИМЭМО, 2009. 42 с.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 ИНОСТРАННЫХ ЯЗЫКАХ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i="1" dirty="0" smtClean="0"/>
              <a:t>Management accounting / Anthony A. </a:t>
            </a:r>
            <a:r>
              <a:rPr lang="ru-RU" sz="2400" i="1" dirty="0" smtClean="0"/>
              <a:t> </a:t>
            </a:r>
            <a:r>
              <a:rPr lang="en-US" sz="2400" i="1" dirty="0" smtClean="0"/>
              <a:t>Atkinson . 5th ed. </a:t>
            </a:r>
            <a:r>
              <a:rPr lang="ru-RU" sz="2400" i="1" dirty="0" smtClean="0"/>
              <a:t> </a:t>
            </a:r>
            <a:r>
              <a:rPr lang="en-US" sz="2400" i="1" dirty="0" smtClean="0"/>
              <a:t>Pearson : Prentice Hall, 2007</a:t>
            </a:r>
            <a:r>
              <a:rPr lang="ru-RU" sz="2400" i="1" dirty="0" smtClean="0"/>
              <a:t>.</a:t>
            </a:r>
            <a:r>
              <a:rPr lang="en-US" sz="2400" i="1" dirty="0" smtClean="0"/>
              <a:t> 656 p</a:t>
            </a:r>
            <a:r>
              <a:rPr lang="ru-RU" sz="2400" i="1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400" i="1" dirty="0" smtClean="0"/>
              <a:t>Weber J.</a:t>
            </a:r>
            <a:r>
              <a:rPr lang="ru-RU" sz="2400" i="1" dirty="0" smtClean="0"/>
              <a:t> </a:t>
            </a:r>
            <a:r>
              <a:rPr lang="en-US" sz="2400" i="1" dirty="0" err="1" smtClean="0"/>
              <a:t>Logistikmanagement</a:t>
            </a:r>
            <a:r>
              <a:rPr lang="en-US" sz="2400" i="1" dirty="0" smtClean="0"/>
              <a:t> . Stuttgart : Schaffer-</a:t>
            </a:r>
            <a:r>
              <a:rPr lang="en-US" sz="2400" i="1" dirty="0" err="1" smtClean="0"/>
              <a:t>Poeschel</a:t>
            </a:r>
            <a:r>
              <a:rPr lang="en-US" sz="2400" i="1" dirty="0" smtClean="0"/>
              <a:t>, 1998. XV, 392</a:t>
            </a:r>
            <a:r>
              <a:rPr lang="ru-RU" sz="2400" i="1" dirty="0" smtClean="0"/>
              <a:t> </a:t>
            </a:r>
            <a:r>
              <a:rPr lang="en-US" sz="2400" i="1" dirty="0" smtClean="0"/>
              <a:t>s.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САЙТ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Банк России : </a:t>
            </a:r>
            <a:r>
              <a:rPr lang="en-US" sz="2400" i="1" dirty="0" smtClean="0"/>
              <a:t>[</a:t>
            </a:r>
            <a:r>
              <a:rPr lang="ru-RU" sz="2400" i="1" dirty="0" smtClean="0"/>
              <a:t>сайт</a:t>
            </a:r>
            <a:r>
              <a:rPr lang="en-US" sz="2400" i="1" dirty="0" smtClean="0"/>
              <a:t>]</a:t>
            </a:r>
            <a:r>
              <a:rPr lang="ru-RU" sz="2400" i="1" dirty="0" smtClean="0"/>
              <a:t>. </a:t>
            </a:r>
            <a:r>
              <a:rPr lang="en-US" sz="2400" i="1" dirty="0" smtClean="0"/>
              <a:t>URL : http://www.cbr.ru/ </a:t>
            </a:r>
            <a:r>
              <a:rPr lang="ru-RU" sz="2400" i="1" dirty="0" smtClean="0"/>
              <a:t>(дата обращения: 11.05.2011).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АНАЛИТИЧЕСКОЕ ОПИСАНИЕ –СТАТЬЯ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Мохов П., Паров Р. Планирование розничного товарооборота </a:t>
            </a:r>
            <a:r>
              <a:rPr lang="en-US" sz="2400" i="1" dirty="0" smtClean="0"/>
              <a:t>//</a:t>
            </a:r>
            <a:r>
              <a:rPr lang="ru-RU" sz="2400" i="1" dirty="0" smtClean="0"/>
              <a:t> Маркетинг в торговле. 2009. № 5. С.44</a:t>
            </a:r>
            <a:r>
              <a:rPr lang="ru-RU" sz="2400" i="1" dirty="0" smtClean="0">
                <a:sym typeface="Symbol"/>
              </a:rPr>
              <a:t></a:t>
            </a:r>
            <a:r>
              <a:rPr lang="ru-RU" sz="2400" i="1" dirty="0" smtClean="0"/>
              <a:t>56.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i="1" dirty="0" err="1" smtClean="0"/>
              <a:t>Грищенков</a:t>
            </a:r>
            <a:r>
              <a:rPr lang="ru-RU" sz="2400" i="1" dirty="0" smtClean="0"/>
              <a:t> А. И., </a:t>
            </a:r>
            <a:r>
              <a:rPr lang="ru-RU" sz="2400" i="1" dirty="0" err="1" smtClean="0"/>
              <a:t>Глушак</a:t>
            </a:r>
            <a:r>
              <a:rPr lang="ru-RU" sz="2400" i="1" dirty="0" smtClean="0"/>
              <a:t> Н. В. Состояние и перспективы развития инновационной сферы в России // Вопросы экономики и права. 2011. №1. С. 12–26. </a:t>
            </a:r>
            <a:endParaRPr lang="en-US" sz="2400" i="1" dirty="0" smtClean="0"/>
          </a:p>
          <a:p>
            <a:pPr algn="just">
              <a:buFont typeface="Wingdings" pitchFamily="2" charset="2"/>
              <a:buChar char="q"/>
            </a:pPr>
            <a:r>
              <a:rPr lang="ru-RU" sz="2400" i="1" dirty="0" err="1" smtClean="0"/>
              <a:t>Дроздовская</a:t>
            </a:r>
            <a:r>
              <a:rPr lang="ru-RU" sz="2400" i="1" dirty="0" smtClean="0"/>
              <a:t>  Л. П., Рожков Ю. В. Никифоров И. Н. Информационно-кредитный рынок : формирование и регулирование </a:t>
            </a:r>
            <a:r>
              <a:rPr lang="en-US" sz="2400" i="1" dirty="0" smtClean="0"/>
              <a:t>//</a:t>
            </a:r>
            <a:r>
              <a:rPr lang="ru-RU" sz="2400" i="1" dirty="0" smtClean="0"/>
              <a:t> Банковское дело. 2010. № 7. С.57</a:t>
            </a:r>
            <a:r>
              <a:rPr lang="ru-RU" sz="2400" i="1" dirty="0" smtClean="0">
                <a:sym typeface="Symbol"/>
              </a:rPr>
              <a:t>63.</a:t>
            </a:r>
            <a:endParaRPr lang="ru-RU" sz="2400" i="1" dirty="0" smtClean="0"/>
          </a:p>
          <a:p>
            <a:pPr algn="just">
              <a:buFont typeface="Wingdings" pitchFamily="2" charset="2"/>
              <a:buChar char="q"/>
            </a:pP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571184" cy="72008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КОГДА НЕОБХОДИМО ЦИТИРОВАНИЕ?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b="1" dirty="0" smtClean="0"/>
              <a:t>ВСЕГДА</a:t>
            </a:r>
            <a:r>
              <a:rPr lang="ru-RU" sz="2400" dirty="0" smtClean="0"/>
              <a:t>, когда вы берете чужие идеи или слова, вам необходимо показать их источник.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 Следующие ситуации почти всегда требуют цитирования: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когда вы используете цитаты;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при перефразировании идей;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в случае использования идеи, уже раннее высказанной;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когда вы упоминаете чужую работу;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когда какая-либо работа оказала существенное влияние на формирование ваших собственных идей.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ТИРЕ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Если в ссылке указывается не общее количество страниц документа, а только те, на которых он находится в более крупном документе, то между страницами ставится тире (не дефис), а пробелы отсутствуют.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i="1" dirty="0" err="1" smtClean="0"/>
              <a:t>Байгулов</a:t>
            </a:r>
            <a:r>
              <a:rPr lang="ru-RU" sz="2400" i="1" dirty="0" smtClean="0"/>
              <a:t> Р. М. Развитие научно-технического потенциала региона </a:t>
            </a:r>
            <a:r>
              <a:rPr lang="en-US" sz="2400" i="1" dirty="0" smtClean="0"/>
              <a:t>//</a:t>
            </a:r>
            <a:r>
              <a:rPr lang="ru-RU" sz="2400" i="1" dirty="0" smtClean="0"/>
              <a:t> Экономика </a:t>
            </a:r>
            <a:r>
              <a:rPr lang="ru-RU" sz="2400" i="1" dirty="0" err="1" smtClean="0"/>
              <a:t>сельско-хозяйственных</a:t>
            </a:r>
            <a:r>
              <a:rPr lang="ru-RU" sz="2400" i="1" dirty="0" smtClean="0"/>
              <a:t> предприятий. 2010. № 3. С. 13</a:t>
            </a:r>
            <a:r>
              <a:rPr lang="ru-RU" sz="2400" i="1" dirty="0" smtClean="0">
                <a:sym typeface="Symbol"/>
              </a:rPr>
              <a:t></a:t>
            </a:r>
            <a:r>
              <a:rPr lang="ru-RU" sz="2400" i="1" dirty="0" smtClean="0"/>
              <a:t>15</a:t>
            </a:r>
          </a:p>
          <a:p>
            <a:pPr>
              <a:buFont typeface="Wingdings" pitchFamily="2" charset="2"/>
              <a:buChar char="q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 МАТЕРИАЛОВ КОНФЕРЕНЦИИ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Совершенствование процесса обучения и воспитания студентов на основе психологических и социальных исследований / А. И. </a:t>
            </a:r>
            <a:r>
              <a:rPr lang="ru-RU" sz="2400" i="1" dirty="0" err="1" smtClean="0"/>
              <a:t>Грищенков</a:t>
            </a:r>
            <a:r>
              <a:rPr lang="ru-RU" sz="2400" i="1" dirty="0" smtClean="0"/>
              <a:t> и др. // Достижение науки и передовой опыт в производстве и учебно-воспитательном процессе : материалы </a:t>
            </a:r>
            <a:r>
              <a:rPr lang="ru-RU" sz="2400" i="1" dirty="0" err="1" smtClean="0"/>
              <a:t>науч.-практич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конф</a:t>
            </a:r>
            <a:r>
              <a:rPr lang="ru-RU" sz="2400" i="1" dirty="0" smtClean="0"/>
              <a:t>., 10 – 12 октября 2010 г. Брянск, 2010. С.12</a:t>
            </a:r>
            <a:r>
              <a:rPr lang="ru-RU" sz="2400" i="1" dirty="0" smtClean="0">
                <a:sym typeface="Symbol"/>
              </a:rPr>
              <a:t>16</a:t>
            </a:r>
            <a:endParaRPr lang="ru-RU" sz="2400" i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 СБОРНИКА НАУЧНЫХ РАБОТ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i="1" dirty="0" err="1" smtClean="0"/>
              <a:t>Грищенков</a:t>
            </a:r>
            <a:r>
              <a:rPr lang="ru-RU" sz="2400" i="1" dirty="0" smtClean="0"/>
              <a:t> А. И., </a:t>
            </a:r>
            <a:r>
              <a:rPr lang="ru-RU" sz="2400" i="1" dirty="0" err="1" smtClean="0"/>
              <a:t>Богдановский</a:t>
            </a:r>
            <a:r>
              <a:rPr lang="ru-RU" sz="2400" i="1" dirty="0" smtClean="0"/>
              <a:t> В. А. Определение комплекса адаптационной характеристики переселенцев в селе // Методические подходы и практика формирования АПК : сб. </a:t>
            </a:r>
            <a:r>
              <a:rPr lang="ru-RU" sz="2400" i="1" dirty="0" err="1" smtClean="0"/>
              <a:t>науч</a:t>
            </a:r>
            <a:r>
              <a:rPr lang="ru-RU" sz="2400" i="1" dirty="0" smtClean="0"/>
              <a:t>. тр. – СПб., 2010. С.18</a:t>
            </a:r>
            <a:r>
              <a:rPr lang="ru-RU" sz="2400" i="1" dirty="0" smtClean="0">
                <a:sym typeface="Symbol"/>
              </a:rPr>
              <a:t>25</a:t>
            </a:r>
            <a:endParaRPr lang="ru-RU" sz="2400" i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 ТЕЗИСОВ ДОКЛАДОВ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i="1" dirty="0" err="1" smtClean="0"/>
              <a:t>Грищенков</a:t>
            </a:r>
            <a:r>
              <a:rPr lang="ru-RU" sz="2400" i="1" dirty="0" smtClean="0"/>
              <a:t>  А. И. Восстановление трудового потенциала малой деревни // Проблемы  аграрной политики и развития рынка в РФ : тез. </a:t>
            </a:r>
            <a:r>
              <a:rPr lang="ru-RU" sz="2400" i="1" dirty="0" err="1" smtClean="0"/>
              <a:t>докл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междунар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науч.-практ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конф</a:t>
            </a:r>
            <a:r>
              <a:rPr lang="ru-RU" sz="2400" i="1" dirty="0" smtClean="0"/>
              <a:t>., 21 – 23 апреля 2009 г.  Ростов-на-Дону, 2009. С. 18</a:t>
            </a:r>
            <a:r>
              <a:rPr lang="ru-RU" sz="2400" i="1" dirty="0" smtClean="0">
                <a:sym typeface="Symbol"/>
              </a:rPr>
              <a:t>24</a:t>
            </a:r>
            <a:endParaRPr lang="ru-RU" sz="2400" i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ФЕДЕРАЛЬНЫЙ ЗАКОН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Об организации предоставления государственных и муниципальных услуг : федеральный закон от 27.07.2010 N 210-ФЗ </a:t>
            </a:r>
            <a:r>
              <a:rPr lang="en-US" sz="2400" i="1" dirty="0" smtClean="0"/>
              <a:t>// </a:t>
            </a:r>
            <a:r>
              <a:rPr lang="ru-RU" sz="2400" i="1" dirty="0" smtClean="0"/>
              <a:t>Собрание законодательства РФ. 2010. N 31. Ст. 4179.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ЭЛЕКТРОННЫЕ РЕСУРСЫ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Объектами составления библиографической ссылки также являются электронные ресурсы локального и удаленного доступа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Ссылки составляют как на электронные ресурсы в целом (электронные документы, базы данных, порталы, сайты и т. д.), так и на составные части электронных ресурсов (разделы и части электронных документов, порталов, сайтов, публикации в электронных сериальных изданиях и т. п.):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98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ОСОБЕННОСТИ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Если ссылки на электронные ресурсы включают в массив ссылок, содержащий сведения о документах различных видов, то в ссылках, как правило, указывают общее обозначение материала для электронных ресурсов: </a:t>
            </a:r>
            <a:r>
              <a:rPr lang="en-US" sz="2400" dirty="0" smtClean="0"/>
              <a:t>[</a:t>
            </a:r>
            <a:r>
              <a:rPr lang="ru-RU" sz="2400" dirty="0" smtClean="0"/>
              <a:t>Электронный </a:t>
            </a:r>
            <a:r>
              <a:rPr lang="en-US" sz="2400" dirty="0" smtClean="0"/>
              <a:t> </a:t>
            </a:r>
            <a:r>
              <a:rPr lang="ru-RU" sz="2400" dirty="0" smtClean="0"/>
              <a:t>ресурс</a:t>
            </a:r>
            <a:r>
              <a:rPr lang="en-US" sz="2400" dirty="0" smtClean="0"/>
              <a:t>]</a:t>
            </a:r>
            <a:endParaRPr lang="ru-RU" sz="2400" dirty="0" smtClean="0"/>
          </a:p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Авилова Л. И. Развитие </a:t>
            </a:r>
            <a:r>
              <a:rPr lang="ru-RU" sz="2400" i="1" dirty="0" err="1" smtClean="0"/>
              <a:t>металлопроизводства</a:t>
            </a:r>
            <a:r>
              <a:rPr lang="ru-RU" sz="2400" i="1" dirty="0" smtClean="0"/>
              <a:t> в эпоху раннего металла (энеолит – поздний бронзовый век) [Электронный ресурс] : состояние проблемы и перспективы исследований // </a:t>
            </a:r>
            <a:r>
              <a:rPr lang="ru-RU" sz="2400" i="1" dirty="0" err="1" smtClean="0"/>
              <a:t>Вестн</a:t>
            </a:r>
            <a:r>
              <a:rPr lang="ru-RU" sz="2400" i="1" dirty="0" smtClean="0"/>
              <a:t>. РФФИ. 1997. № 2. </a:t>
            </a:r>
            <a:r>
              <a:rPr lang="en-US" sz="2400" i="1" dirty="0" smtClean="0"/>
              <a:t>URL</a:t>
            </a:r>
            <a:r>
              <a:rPr lang="ru-RU" sz="2400" i="1" dirty="0" smtClean="0"/>
              <a:t> : </a:t>
            </a:r>
            <a:r>
              <a:rPr lang="en-US" sz="2400" i="1" dirty="0" smtClean="0"/>
              <a:t>http</a:t>
            </a:r>
            <a:r>
              <a:rPr lang="ru-RU" sz="2400" i="1" dirty="0" smtClean="0"/>
              <a:t>://</a:t>
            </a:r>
            <a:r>
              <a:rPr lang="en-US" sz="2400" i="1" dirty="0" smtClean="0"/>
              <a:t>www</a:t>
            </a:r>
            <a:r>
              <a:rPr lang="ru-RU" sz="2400" i="1" dirty="0" smtClean="0"/>
              <a:t>.</a:t>
            </a:r>
            <a:r>
              <a:rPr lang="en-US" sz="2400" i="1" dirty="0" err="1" smtClean="0"/>
              <a:t>rfbr</a:t>
            </a:r>
            <a:r>
              <a:rPr lang="ru-RU" sz="2400" i="1" dirty="0" smtClean="0"/>
              <a:t>.</a:t>
            </a:r>
            <a:r>
              <a:rPr lang="en-US" sz="2400" i="1" dirty="0" err="1" smtClean="0"/>
              <a:t>ru</a:t>
            </a:r>
            <a:r>
              <a:rPr lang="ru-RU" sz="2400" i="1" dirty="0" smtClean="0"/>
              <a:t>/</a:t>
            </a:r>
            <a:r>
              <a:rPr lang="en-US" sz="2400" i="1" dirty="0" err="1" smtClean="0"/>
              <a:t>pics</a:t>
            </a:r>
            <a:r>
              <a:rPr lang="ru-RU" sz="2400" i="1" dirty="0" smtClean="0"/>
              <a:t>/22394</a:t>
            </a:r>
            <a:r>
              <a:rPr lang="en-US" sz="2400" i="1" dirty="0" smtClean="0"/>
              <a:t>ref</a:t>
            </a:r>
            <a:r>
              <a:rPr lang="ru-RU" sz="2400" i="1" dirty="0" smtClean="0"/>
              <a:t>/</a:t>
            </a:r>
            <a:r>
              <a:rPr lang="en-US" sz="2400" i="1" dirty="0" smtClean="0"/>
              <a:t>file</a:t>
            </a:r>
            <a:r>
              <a:rPr lang="ru-RU" sz="2400" i="1" dirty="0" smtClean="0"/>
              <a:t>.</a:t>
            </a:r>
            <a:r>
              <a:rPr lang="en-US" sz="2400" i="1" dirty="0" err="1" smtClean="0"/>
              <a:t>pdf</a:t>
            </a:r>
            <a:r>
              <a:rPr lang="ru-RU" sz="2400" i="1" dirty="0" smtClean="0"/>
              <a:t> (дата обращения: 19.09.2007).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ДАТА ПУБЛИКАЦИИ ЭЛЕКТРОННОГО РЕСУРСА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340768"/>
            <a:ext cx="7498080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Если по экранной титульной странице электронного ресурса удаленного доступа (сетевого ресурса) невозможно установить дату публикации или создания, то следует указывать самые ранние и самые поздние даты создания ресурса, которые удалось выявить. 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РЕЖИМ ДОСТУПА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Для электронных ресурсов удаленного доступа приводят примечание о режиме доступа,  в котором допускается вместо слов «Режим доступа» (или их эквивалента на другом языке) использовать для обозначения электронного адреса аббревиатуру «URL»  (</a:t>
            </a:r>
            <a:r>
              <a:rPr lang="en-US" sz="2400" dirty="0" smtClean="0"/>
              <a:t>Uniform Resource Locator</a:t>
            </a:r>
            <a:r>
              <a:rPr lang="ru-RU" sz="2400" dirty="0" smtClean="0"/>
              <a:t> – унифицированный указатель ресурса)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 </a:t>
            </a:r>
            <a:r>
              <a:rPr lang="ru-RU" sz="2400" i="1" dirty="0" smtClean="0"/>
              <a:t>Инвестиции останутся сырьевыми // PROGNOSIS.RU : </a:t>
            </a:r>
            <a:r>
              <a:rPr lang="ru-RU" sz="2400" i="1" dirty="0" err="1" smtClean="0"/>
              <a:t>ежедн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интернет-изд</a:t>
            </a:r>
            <a:r>
              <a:rPr lang="ru-RU" sz="2400" i="1" dirty="0" smtClean="0"/>
              <a:t>. 2006. 25 янв. </a:t>
            </a:r>
            <a:r>
              <a:rPr lang="en-US" sz="2400" i="1" dirty="0" smtClean="0"/>
              <a:t>URL</a:t>
            </a:r>
            <a:r>
              <a:rPr lang="ru-RU" sz="2400" i="1" dirty="0" smtClean="0"/>
              <a:t> : </a:t>
            </a:r>
            <a:r>
              <a:rPr lang="en-US" sz="2400" i="1" dirty="0" smtClean="0"/>
              <a:t>http</a:t>
            </a:r>
            <a:r>
              <a:rPr lang="ru-RU" sz="2400" i="1" dirty="0" smtClean="0"/>
              <a:t>://</a:t>
            </a:r>
            <a:r>
              <a:rPr lang="en-US" sz="2400" i="1" dirty="0" smtClean="0"/>
              <a:t>www</a:t>
            </a:r>
            <a:r>
              <a:rPr lang="ru-RU" sz="2400" i="1" dirty="0" smtClean="0"/>
              <a:t>.</a:t>
            </a:r>
            <a:r>
              <a:rPr lang="en-US" sz="2400" i="1" dirty="0" smtClean="0"/>
              <a:t>prognosis</a:t>
            </a:r>
            <a:r>
              <a:rPr lang="ru-RU" sz="2400" i="1" dirty="0" smtClean="0"/>
              <a:t>.</a:t>
            </a:r>
            <a:r>
              <a:rPr lang="en-US" sz="2400" i="1" dirty="0" err="1" smtClean="0"/>
              <a:t>ru</a:t>
            </a:r>
            <a:r>
              <a:rPr lang="en-US" sz="2400" i="1" dirty="0" smtClean="0"/>
              <a:t> </a:t>
            </a:r>
            <a:r>
              <a:rPr lang="ru-RU" sz="2400" i="1" dirty="0" smtClean="0"/>
              <a:t> (дата обращения: 19.03.2007).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ДАТА ОБРАЩЕНИЯ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Дата обращения к документу – та дата, когда человек, составляющий ссылку, данный документ открывал, и этот документ был доступен.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Дату обращения приводят в круглых  скобках и указывают число, месяц и год</a:t>
            </a:r>
          </a:p>
          <a:p>
            <a:pPr marL="715963" indent="0" algn="just">
              <a:buNone/>
            </a:pPr>
            <a:r>
              <a:rPr lang="ru-RU" sz="2400" i="1" dirty="0" smtClean="0"/>
              <a:t>Жилищное право: актуальные вопросы законодательства : электрон. журн. 2007. № 1. </a:t>
            </a:r>
            <a:r>
              <a:rPr lang="en-US" sz="2400" i="1" dirty="0" smtClean="0"/>
              <a:t>URL</a:t>
            </a:r>
            <a:r>
              <a:rPr lang="ru-RU" sz="2400" i="1" dirty="0" smtClean="0"/>
              <a:t> : </a:t>
            </a:r>
            <a:r>
              <a:rPr lang="en-US" sz="2400" i="1" u="sng" dirty="0" smtClean="0"/>
              <a:t>http</a:t>
            </a:r>
            <a:r>
              <a:rPr lang="ru-RU" sz="2400" i="1" u="sng" dirty="0" smtClean="0"/>
              <a:t>://</a:t>
            </a:r>
            <a:r>
              <a:rPr lang="en-US" sz="2400" i="1" u="sng" dirty="0" smtClean="0"/>
              <a:t>www</a:t>
            </a:r>
            <a:r>
              <a:rPr lang="ru-RU" sz="2400" i="1" u="sng" dirty="0" smtClean="0"/>
              <a:t>.</a:t>
            </a:r>
            <a:r>
              <a:rPr lang="en-US" sz="2400" i="1" u="sng" dirty="0" err="1" smtClean="0"/>
              <a:t>gilpravo</a:t>
            </a:r>
            <a:r>
              <a:rPr lang="ru-RU" sz="2400" i="1" u="sng" dirty="0" smtClean="0"/>
              <a:t>.</a:t>
            </a:r>
            <a:r>
              <a:rPr lang="en-US" sz="2400" i="1" u="sng" dirty="0" err="1" smtClean="0"/>
              <a:t>ru</a:t>
            </a:r>
            <a:r>
              <a:rPr lang="ru-RU" sz="2400" i="1" dirty="0" smtClean="0"/>
              <a:t> (дата обращения: 20.08.2007).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ПЛАГИАТ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dirty="0" err="1" smtClean="0"/>
              <a:t>Плагиа́т</a:t>
            </a:r>
            <a:r>
              <a:rPr lang="ru-RU" sz="2400" dirty="0" smtClean="0"/>
              <a:t> — умышленное присвоение авторства чужого произведения науки или искусства, чужих идей или изобретений. Наиболее часто плагиат выражается в публикации под своим именем чужого произведения или чужих идей, а также в заимствовании фрагментов чужих произведений без указания источника заимствования.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плагиатом является не только употребление чужих слов, предложений, высказываний, текстов без указания на авторство материала, но и заимствование чужих идей, чужих мыслей без указания на авторство.</a:t>
            </a:r>
          </a:p>
          <a:p>
            <a:pPr algn="r">
              <a:buNone/>
            </a:pPr>
            <a:r>
              <a:rPr lang="ru-RU" sz="2400" i="1" dirty="0" err="1" smtClean="0"/>
              <a:t>ru.wikipedia.org</a:t>
            </a:r>
            <a:r>
              <a:rPr lang="ru-RU" sz="2400" i="1" dirty="0" smtClean="0"/>
              <a:t>/</a:t>
            </a:r>
            <a:r>
              <a:rPr lang="ru-RU" sz="2400" i="1" dirty="0" err="1" smtClean="0"/>
              <a:t>wiki</a:t>
            </a:r>
            <a:r>
              <a:rPr lang="ru-RU" sz="2400" i="1" dirty="0" smtClean="0"/>
              <a:t>/</a:t>
            </a:r>
            <a:endParaRPr lang="ru-RU" sz="2400" dirty="0" smtClean="0"/>
          </a:p>
          <a:p>
            <a:pPr algn="just">
              <a:buFont typeface="Wingdings" pitchFamily="2" charset="2"/>
              <a:buChar char="q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СТАТЬЯ – ЭЛЕКТРОННЫЙ ДОКУМЕНТ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err="1" smtClean="0"/>
              <a:t>Бричкина</a:t>
            </a:r>
            <a:r>
              <a:rPr lang="ru-RU" sz="2400" i="1" dirty="0" smtClean="0"/>
              <a:t> Р. И. Коммерция на транспорте </a:t>
            </a:r>
            <a:r>
              <a:rPr lang="en-US" sz="2400" i="1" dirty="0" smtClean="0"/>
              <a:t>//</a:t>
            </a:r>
            <a:r>
              <a:rPr lang="ru-RU" sz="2400" i="1" dirty="0" smtClean="0"/>
              <a:t> Транспорт : сетевой журнал. 2008. </a:t>
            </a:r>
            <a:r>
              <a:rPr lang="en-US" sz="2400" i="1" dirty="0" smtClean="0"/>
              <a:t>URL : </a:t>
            </a:r>
            <a:r>
              <a:rPr lang="en-US" sz="2400" i="1" dirty="0" smtClean="0">
                <a:hlinkClick r:id="rId2"/>
              </a:rPr>
              <a:t>http://www.trans.ru/</a:t>
            </a:r>
            <a:r>
              <a:rPr lang="en-US" sz="2400" i="1" dirty="0" smtClean="0"/>
              <a:t> </a:t>
            </a:r>
            <a:r>
              <a:rPr lang="ru-RU" sz="2400" i="1" dirty="0" smtClean="0"/>
              <a:t>(дата обращения: 11.05.2009).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Оценка российских лидеров и положения дел в Российской Федерации. 22.07.2009 </a:t>
            </a:r>
            <a:r>
              <a:rPr lang="en-US" sz="2400" i="1" dirty="0" smtClean="0"/>
              <a:t>//</a:t>
            </a:r>
            <a:r>
              <a:rPr lang="ru-RU" sz="2400" i="1" dirty="0" smtClean="0"/>
              <a:t> Левада-центр : </a:t>
            </a:r>
            <a:r>
              <a:rPr lang="en-US" sz="2400" i="1" dirty="0" smtClean="0"/>
              <a:t>[</a:t>
            </a:r>
            <a:r>
              <a:rPr lang="ru-RU" sz="2400" i="1" dirty="0" smtClean="0"/>
              <a:t>сайт</a:t>
            </a:r>
            <a:r>
              <a:rPr lang="en-US" sz="2400" i="1" dirty="0" smtClean="0"/>
              <a:t>]</a:t>
            </a:r>
            <a:r>
              <a:rPr lang="ru-RU" sz="2400" i="1" dirty="0" smtClean="0"/>
              <a:t>. </a:t>
            </a:r>
            <a:r>
              <a:rPr lang="en-US" sz="2400" i="1" dirty="0" smtClean="0"/>
              <a:t>URL</a:t>
            </a:r>
            <a:r>
              <a:rPr lang="ru-RU" sz="2400" i="1" dirty="0" smtClean="0"/>
              <a:t> </a:t>
            </a:r>
            <a:r>
              <a:rPr lang="en-US" sz="2400" i="1" dirty="0" smtClean="0"/>
              <a:t>: </a:t>
            </a:r>
            <a:r>
              <a:rPr lang="en-US" sz="2400" i="1" dirty="0" smtClean="0">
                <a:hlinkClick r:id="rId3"/>
              </a:rPr>
              <a:t>http://www.levada.ru/press/html/</a:t>
            </a:r>
            <a:r>
              <a:rPr lang="en-US" sz="2400" i="1" dirty="0" smtClean="0"/>
              <a:t> </a:t>
            </a:r>
            <a:r>
              <a:rPr lang="ru-RU" sz="2400" i="1" dirty="0" smtClean="0"/>
              <a:t>(дата обращения: 25.07.2009).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Инвестиции останутся сырьевыми // PROGNOSIS.RU : </a:t>
            </a:r>
            <a:r>
              <a:rPr lang="ru-RU" sz="2400" i="1" dirty="0" err="1" smtClean="0"/>
              <a:t>ежедн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интернет-изд</a:t>
            </a:r>
            <a:r>
              <a:rPr lang="ru-RU" sz="2400" i="1" dirty="0" smtClean="0"/>
              <a:t>. 2006. 25 янв. </a:t>
            </a:r>
            <a:r>
              <a:rPr lang="en-US" sz="2400" i="1" dirty="0" smtClean="0"/>
              <a:t>URL</a:t>
            </a:r>
            <a:r>
              <a:rPr lang="ru-RU" sz="2400" i="1" dirty="0" smtClean="0"/>
              <a:t> : </a:t>
            </a:r>
            <a:r>
              <a:rPr lang="en-US" sz="2400" i="1" dirty="0" smtClean="0"/>
              <a:t>http</a:t>
            </a:r>
            <a:r>
              <a:rPr lang="ru-RU" sz="2400" i="1" dirty="0" smtClean="0"/>
              <a:t>://</a:t>
            </a:r>
            <a:r>
              <a:rPr lang="en-US" sz="2400" i="1" dirty="0" smtClean="0"/>
              <a:t>www</a:t>
            </a:r>
            <a:r>
              <a:rPr lang="ru-RU" sz="2400" i="1" dirty="0" smtClean="0"/>
              <a:t>.</a:t>
            </a:r>
            <a:r>
              <a:rPr lang="en-US" sz="2400" i="1" dirty="0" smtClean="0"/>
              <a:t>prognosis</a:t>
            </a:r>
            <a:r>
              <a:rPr lang="ru-RU" sz="2400" i="1" dirty="0" smtClean="0"/>
              <a:t>.</a:t>
            </a:r>
            <a:r>
              <a:rPr lang="en-US" sz="2400" i="1" dirty="0" err="1" smtClean="0"/>
              <a:t>ru</a:t>
            </a:r>
            <a:r>
              <a:rPr lang="en-US" sz="2400" i="1" dirty="0" smtClean="0"/>
              <a:t> </a:t>
            </a:r>
            <a:r>
              <a:rPr lang="ru-RU" sz="2400" i="1" dirty="0" smtClean="0"/>
              <a:t> (дата обращения: 19.03.2007).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КОДЕКС ИЗ Справочных Правовых Систем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Гражданский кодекс Российской Федерации (часть четвертая) от 18.12.2006 N 230-ФЗ (ред. от 04.10.2010) </a:t>
            </a:r>
            <a:r>
              <a:rPr lang="en-US" sz="2400" i="1" dirty="0" smtClean="0"/>
              <a:t>//</a:t>
            </a:r>
            <a:r>
              <a:rPr lang="ru-RU" sz="2400" i="1" dirty="0" smtClean="0"/>
              <a:t> Консультант Плюс. Законодательство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Трудовой кодекс Российской Федерации от 30.12.2001 N 197-ФЗ (ред. от 29.12.2010) (с </a:t>
            </a:r>
            <a:r>
              <a:rPr lang="ru-RU" sz="2400" i="1" dirty="0" err="1" smtClean="0"/>
              <a:t>изм</a:t>
            </a:r>
            <a:r>
              <a:rPr lang="ru-RU" sz="2400" i="1" dirty="0" smtClean="0"/>
              <a:t>. и доп., вступающими в силу с 07.01.2011</a:t>
            </a:r>
            <a:r>
              <a:rPr lang="ru-RU" dirty="0" smtClean="0"/>
              <a:t>)</a:t>
            </a:r>
            <a:r>
              <a:rPr lang="ru-RU" sz="2800" i="1" dirty="0" smtClean="0"/>
              <a:t>. </a:t>
            </a:r>
            <a:r>
              <a:rPr lang="ru-RU" sz="2400" i="1" dirty="0" smtClean="0"/>
              <a:t>Доступ из </a:t>
            </a:r>
            <a:r>
              <a:rPr lang="ru-RU" sz="2400" i="1" dirty="0" err="1" smtClean="0"/>
              <a:t>справ.-правовой</a:t>
            </a:r>
            <a:r>
              <a:rPr lang="ru-RU" sz="2400" i="1" dirty="0" smtClean="0"/>
              <a:t> системы «</a:t>
            </a:r>
            <a:r>
              <a:rPr lang="ru-RU" sz="2400" i="1" dirty="0" err="1" smtClean="0"/>
              <a:t>КонсультантПлюс</a:t>
            </a:r>
            <a:r>
              <a:rPr lang="ru-RU" sz="2400" i="1" dirty="0" smtClean="0"/>
              <a:t>» (дата обращения: 06.06.2011)</a:t>
            </a:r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ПРИКАЗ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Об утверждении формы налоговой декларации по акцизам на табачные изделия и Порядка ее заполнения  : приказ Минфина РФ от 14.11.2006 N 146н (ред. от 17.06.2011). Доступ из </a:t>
            </a:r>
            <a:r>
              <a:rPr lang="ru-RU" sz="2400" i="1" dirty="0" err="1" smtClean="0"/>
              <a:t>справ.-правовой</a:t>
            </a:r>
            <a:r>
              <a:rPr lang="ru-RU" sz="2400" i="1" dirty="0" smtClean="0"/>
              <a:t> системы «</a:t>
            </a:r>
            <a:r>
              <a:rPr lang="ru-RU" sz="2400" i="1" dirty="0" err="1" smtClean="0"/>
              <a:t>КонсультантПлюс</a:t>
            </a:r>
            <a:r>
              <a:rPr lang="ru-RU" sz="2400" i="1" dirty="0" smtClean="0"/>
              <a:t>» (дата обращения: 05.06.2011).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ФЕДЕРАЛЬНЫЙ ЗАКОН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О судах общей юрисдикции в Российской Федерации : федеральный конституционный закон от 07.02.2011 N 1-ФКЗ (ред. от 01.06.2011).  Доступ из </a:t>
            </a:r>
            <a:r>
              <a:rPr lang="ru-RU" sz="2400" i="1" dirty="0" err="1" smtClean="0"/>
              <a:t>справ.-правовой</a:t>
            </a:r>
            <a:r>
              <a:rPr lang="ru-RU" sz="2400" i="1" dirty="0" smtClean="0"/>
              <a:t> системы «</a:t>
            </a:r>
            <a:r>
              <a:rPr lang="ru-RU" sz="2400" i="1" dirty="0" err="1" smtClean="0"/>
              <a:t>КонсультантПлюс</a:t>
            </a:r>
            <a:r>
              <a:rPr lang="ru-RU" sz="2400" i="1" dirty="0" smtClean="0"/>
              <a:t>» (дата обращения: 05.06.2011).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ПОСТАНОВЛЕНИЕ ПРАВИТЕЛЬСТВА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О ставках таможенных сборов за таможенное оформление товаров : постановление Правительства РФ от 28.12.2004 N 863 (ред. от 20.07.2011). Доступ из </a:t>
            </a:r>
            <a:r>
              <a:rPr lang="ru-RU" sz="2400" i="1" dirty="0" err="1" smtClean="0"/>
              <a:t>справ.-правовой</a:t>
            </a:r>
            <a:r>
              <a:rPr lang="ru-RU" sz="2400" i="1" dirty="0" smtClean="0"/>
              <a:t> системы «</a:t>
            </a:r>
            <a:r>
              <a:rPr lang="ru-RU" sz="2400" i="1" dirty="0" err="1" smtClean="0"/>
              <a:t>КонсультантПлюс</a:t>
            </a:r>
            <a:r>
              <a:rPr lang="ru-RU" sz="2400" i="1" dirty="0" smtClean="0"/>
              <a:t>» (дата обращения: 05.06.2011).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ПИСЬМО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По вопросам установления тарифов регулируемых организаций для населения с учетом НДС : информационное письмо ФСТ РФ от 08.08.2011 N СН-6273/5. Доступ из </a:t>
            </a:r>
            <a:r>
              <a:rPr lang="ru-RU" sz="2400" i="1" dirty="0" err="1" smtClean="0"/>
              <a:t>справ.-правовой</a:t>
            </a:r>
            <a:r>
              <a:rPr lang="ru-RU" sz="2400" i="1" dirty="0" smtClean="0"/>
              <a:t> системы «</a:t>
            </a:r>
            <a:r>
              <a:rPr lang="ru-RU" sz="2400" i="1" dirty="0" err="1" smtClean="0"/>
              <a:t>КонсультантПлюс</a:t>
            </a:r>
            <a:r>
              <a:rPr lang="ru-RU" sz="2400" i="1" dirty="0" smtClean="0"/>
              <a:t>». </a:t>
            </a:r>
          </a:p>
          <a:p>
            <a:pPr algn="just">
              <a:buNone/>
            </a:pPr>
            <a:endParaRPr lang="ru-RU" sz="2400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ИНСТРУКЦИЯ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Инструкция об учете и отчетности за использованием финансовых средств на мероприятия по ликвидации чрезвычайных ситуаций и их последствий из резервного фонда Правительства Российской Федерации на ликвидацию последствий чрезвычайных ситуаций : утв. МЧС РФ N 34-19-3, Минфином РФ N 61, Минэкономики РФ N ВМ-173/37-25 05.05.1994. Доступ из </a:t>
            </a:r>
            <a:r>
              <a:rPr lang="ru-RU" sz="2400" i="1" dirty="0" err="1" smtClean="0"/>
              <a:t>справ.-правовой</a:t>
            </a:r>
            <a:r>
              <a:rPr lang="ru-RU" sz="2400" i="1" dirty="0" smtClean="0"/>
              <a:t> системы «</a:t>
            </a:r>
            <a:r>
              <a:rPr lang="ru-RU" sz="2400" i="1" dirty="0" err="1" smtClean="0"/>
              <a:t>КонсультантПлюс</a:t>
            </a:r>
            <a:r>
              <a:rPr lang="ru-RU" sz="2400" i="1" dirty="0" smtClean="0"/>
              <a:t>» (дата обращения: 05.06.2011).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КОНСТИТУЦИЯ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Конституция Российской Федерации (принята всенародным голосованием 12.12.1993) (с учетом поправок, внесенных Законами РФ о поправках к Конституции РФ от 30.12.2008 N 6-ФКЗ, от 30.12.2008 N 7-ФКЗ). Доступ из </a:t>
            </a:r>
            <a:r>
              <a:rPr lang="ru-RU" sz="2400" i="1" dirty="0" err="1" smtClean="0"/>
              <a:t>справ.-правовой</a:t>
            </a:r>
            <a:r>
              <a:rPr lang="ru-RU" sz="2400" i="1" dirty="0" smtClean="0"/>
              <a:t> системы «</a:t>
            </a:r>
            <a:r>
              <a:rPr lang="ru-RU" sz="2400" i="1" dirty="0" err="1" smtClean="0"/>
              <a:t>КонсультантПлюс</a:t>
            </a:r>
            <a:r>
              <a:rPr lang="ru-RU" sz="2400" i="1" dirty="0" smtClean="0"/>
              <a:t>» (дата обращения: 05.06.2011).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МЕТОДИЧЕСКИЕ РЕКОМЕНДАЦИИ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Методические рекомендации по переходу на план счетов бюджетного учета, применяемый с 1 января 2011 г. : утв. Минфином РФ. Документ опубликован не был. Доступ из </a:t>
            </a:r>
            <a:r>
              <a:rPr lang="ru-RU" sz="2400" i="1" dirty="0" err="1" smtClean="0"/>
              <a:t>справ.-правовой</a:t>
            </a:r>
            <a:r>
              <a:rPr lang="ru-RU" sz="2400" i="1" dirty="0" smtClean="0"/>
              <a:t> системы «</a:t>
            </a:r>
            <a:r>
              <a:rPr lang="ru-RU" sz="2400" i="1" dirty="0" err="1" smtClean="0"/>
              <a:t>КонсультантПлюс</a:t>
            </a:r>
            <a:r>
              <a:rPr lang="ru-RU" sz="2400" i="1" dirty="0" smtClean="0"/>
              <a:t>» (дата обращения: 05.06.2011).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ЗАКОН САНКТ-ПЕТЕРБУРГА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О разграничении полномочий органов государственной власти Санкт-Петербурга в сфере железнодорожного транспорта на территории Санкт-Петербурга : закон Санкт-Петербурга от 20.10.2010 N 525-122. Доступ из </a:t>
            </a:r>
            <a:r>
              <a:rPr lang="ru-RU" sz="2400" i="1" dirty="0" err="1" smtClean="0"/>
              <a:t>справ.-правовой</a:t>
            </a:r>
            <a:r>
              <a:rPr lang="ru-RU" sz="2400" i="1" dirty="0" smtClean="0"/>
              <a:t> системы «</a:t>
            </a:r>
            <a:r>
              <a:rPr lang="ru-RU" sz="2400" i="1" dirty="0" err="1" smtClean="0"/>
              <a:t>КонсультантПлюс</a:t>
            </a:r>
            <a:r>
              <a:rPr lang="ru-RU" sz="2400" i="1" dirty="0" smtClean="0"/>
              <a:t>» (дата обращения: 05.06.2011).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ЮРИДИЧЕСКАЯ ЭНЦИКЛОПЕДИЯ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ПРИСВОЕНИЕ АВТОРСТВА - один из способов посягательства на права авторов (ст. 146 УК РФ) представляет собой выпуск (в полном объеме или части) чужого произведения под своим именем;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 издание под своим именем произведения, созданного в соавторстве с другими лицами, без указания их фамилий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9808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CD, DVD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Московский Кремль [Электронный ресурс] : </a:t>
            </a:r>
            <a:r>
              <a:rPr lang="ru-RU" sz="2400" i="1" dirty="0" err="1" smtClean="0"/>
              <a:t>трехмер</a:t>
            </a:r>
            <a:r>
              <a:rPr lang="ru-RU" sz="2400" i="1" dirty="0" smtClean="0"/>
              <a:t>. путеводитель. М. : Новый Диск, 2007. </a:t>
            </a:r>
            <a:r>
              <a:rPr lang="en-US" sz="2400" i="1" dirty="0" smtClean="0"/>
              <a:t>CD</a:t>
            </a:r>
            <a:r>
              <a:rPr lang="ru-RU" sz="2400" i="1" dirty="0" smtClean="0"/>
              <a:t>-</a:t>
            </a:r>
            <a:r>
              <a:rPr lang="en-US" sz="2400" i="1" dirty="0" smtClean="0"/>
              <a:t>ROM</a:t>
            </a:r>
            <a:r>
              <a:rPr lang="ru-RU" sz="2400" i="1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Цены и ценообразование </a:t>
            </a:r>
            <a:r>
              <a:rPr lang="en-US" sz="2400" i="1" dirty="0" smtClean="0"/>
              <a:t>[</a:t>
            </a:r>
            <a:r>
              <a:rPr lang="ru-RU" sz="2400" i="1" dirty="0" smtClean="0"/>
              <a:t>Электронный ресурс</a:t>
            </a:r>
            <a:r>
              <a:rPr lang="en-US" sz="2400" i="1" dirty="0" smtClean="0"/>
              <a:t>]</a:t>
            </a:r>
            <a:r>
              <a:rPr lang="ru-RU" sz="2400" i="1" dirty="0" smtClean="0"/>
              <a:t> : электрон. учеб.  </a:t>
            </a:r>
            <a:r>
              <a:rPr lang="en-US" sz="2400" i="1" dirty="0" smtClean="0"/>
              <a:t>/</a:t>
            </a:r>
            <a:r>
              <a:rPr lang="ru-RU" sz="2400" i="1" dirty="0" smtClean="0"/>
              <a:t> Е Васильева и др. ; под ред. В.Е. Есипова. М. : КНОРУС, 2010. </a:t>
            </a:r>
            <a:r>
              <a:rPr lang="en-US" sz="2400" i="1" dirty="0" smtClean="0"/>
              <a:t>CD-ROM</a:t>
            </a:r>
            <a:endParaRPr lang="ru-RU" sz="2400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 БД ИД ГРЕБЕННИКОВА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Курбатова А., Кузнецова А. Маркетинговая бизнес-симуляция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Markstrat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//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Стратегический менеджмент. 2011. № 2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URL : http: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//grebennikon.ru/article-nz7n.html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i="1" dirty="0" smtClean="0"/>
              <a:t>(дата обращения: 05.06.2011).</a:t>
            </a:r>
            <a:endParaRPr lang="ru-RU" sz="2400" i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 БД </a:t>
            </a:r>
            <a:r>
              <a:rPr lang="en-US" sz="2800" dirty="0" smtClean="0"/>
              <a:t>EBSCO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2011 HALF TIME REPORT // Newsweek. 2011. July 4. p. 64-72. Academic Search Premier,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EBSCOhost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(accessed August 12, 2011).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Brimson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J. Management paradigm: The untapped power of process laws // Journal of Corporate Accounting &amp; Finance (Wiley) 2011. 22, no. 3. p. 33-44. Business Source Complete,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EBSCOhost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(accessed August 12, 2011).</a:t>
            </a:r>
          </a:p>
          <a:p>
            <a:pPr algn="just">
              <a:buFont typeface="Wingdings" pitchFamily="2" charset="2"/>
              <a:buChar char="q"/>
            </a:pP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 БД «ПОЛПРЕД»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McLean S. Business Communication for Success // POLPRED.COM. 2010. URL : http://polpred.com/3309 </a:t>
            </a:r>
            <a:r>
              <a:rPr lang="ru-RU" sz="2400" i="1" dirty="0" smtClean="0"/>
              <a:t>(дата обращения: 05.06.2011).</a:t>
            </a:r>
            <a:endParaRPr lang="en-US" sz="2400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Петербургский рынок недвижимости восстанавливается</a:t>
            </a:r>
            <a:r>
              <a:rPr lang="en-US" sz="2400" i="1" dirty="0" smtClean="0"/>
              <a:t> </a:t>
            </a:r>
            <a:r>
              <a:rPr lang="ru-RU" sz="2400" i="1" dirty="0" smtClean="0"/>
              <a:t>: обзор прессы 11 августа 2011 г.</a:t>
            </a:r>
            <a:r>
              <a:rPr lang="en-US" sz="2400" i="1" dirty="0" smtClean="0"/>
              <a:t> //</a:t>
            </a:r>
            <a:r>
              <a:rPr lang="ru-RU" sz="2400" i="1" dirty="0" smtClean="0"/>
              <a:t>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POLPRED.COM</a:t>
            </a:r>
            <a:r>
              <a:rPr lang="ru-RU" sz="2400" i="1" dirty="0" smtClean="0"/>
              <a:t>.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2011</a:t>
            </a:r>
            <a:r>
              <a:rPr lang="ru-RU" sz="2400" i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URL : http://polpred.com/id=387198 </a:t>
            </a:r>
            <a:r>
              <a:rPr lang="ru-RU" sz="2400" i="1" dirty="0" smtClean="0"/>
              <a:t>(дата обращения: 05.06.2011). 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 «УИС РОССИЯ»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О промышленном производстве в январе-июле 2011 года </a:t>
            </a:r>
            <a:r>
              <a:rPr lang="en-US" sz="2400" i="1" dirty="0" smtClean="0"/>
              <a:t>// </a:t>
            </a:r>
            <a:r>
              <a:rPr lang="ru-RU" sz="2400" i="1" dirty="0" smtClean="0"/>
              <a:t>УИС Россия.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URL </a:t>
            </a:r>
            <a:r>
              <a:rPr lang="ru-RU" sz="2400" i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http://www.gks.ru/bgd/172.htm</a:t>
            </a:r>
            <a:r>
              <a:rPr lang="ru-RU" sz="2400" i="1" dirty="0" smtClean="0">
                <a:latin typeface="Calibri" pitchFamily="34" charset="0"/>
                <a:cs typeface="Calibri" pitchFamily="34" charset="0"/>
              </a:rPr>
              <a:t>  (дата </a:t>
            </a:r>
            <a:r>
              <a:rPr lang="ru-RU" sz="2400" i="1" dirty="0" smtClean="0"/>
              <a:t>обращения: 05.06.2011).</a:t>
            </a:r>
            <a:endParaRPr lang="en-US" sz="2400" i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 i="1" dirty="0" smtClean="0"/>
          </a:p>
          <a:p>
            <a:pPr algn="just">
              <a:buFont typeface="Wingdings" pitchFamily="2" charset="2"/>
              <a:buChar char="q"/>
            </a:pPr>
            <a:r>
              <a:rPr lang="ru-RU" sz="2400" i="1" dirty="0" smtClean="0"/>
              <a:t>Численность студентов образовательных учреждений высшего профессионального образования</a:t>
            </a:r>
            <a:r>
              <a:rPr lang="en-US" sz="2400" i="1" dirty="0" smtClean="0"/>
              <a:t> //</a:t>
            </a:r>
            <a:r>
              <a:rPr lang="ru-RU" sz="2400" i="1" dirty="0" smtClean="0"/>
              <a:t> Регионы России. Социально-экономические показатели - 2010 г. </a:t>
            </a:r>
            <a:r>
              <a:rPr lang="en-US" sz="2400" i="1" dirty="0" smtClean="0"/>
              <a:t>/ </a:t>
            </a:r>
            <a:r>
              <a:rPr lang="ru-RU" sz="2400" i="1" dirty="0" smtClean="0"/>
              <a:t>Федеральная служба государственной </a:t>
            </a:r>
            <a:r>
              <a:rPr lang="ru-RU" sz="2200" i="1" dirty="0" smtClean="0"/>
              <a:t>статистики.</a:t>
            </a:r>
            <a:r>
              <a:rPr lang="en-US" sz="2200" i="1" dirty="0" smtClean="0"/>
              <a:t> </a:t>
            </a:r>
            <a:r>
              <a:rPr lang="ru-RU" sz="2200" i="1" dirty="0" smtClean="0"/>
              <a:t>УИС РОССИЯ. </a:t>
            </a:r>
            <a:r>
              <a:rPr lang="en-US" sz="2200" i="1" dirty="0" smtClean="0">
                <a:latin typeface="Calibri" pitchFamily="34" charset="0"/>
                <a:cs typeface="Calibri" pitchFamily="34" charset="0"/>
              </a:rPr>
              <a:t>URL : http://www.gks.ru/regl06-18-1.htm</a:t>
            </a:r>
            <a:r>
              <a:rPr lang="ru-RU" sz="2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i="1" dirty="0" smtClean="0"/>
              <a:t>(дата обращения: 05.06.2011).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dirty="0" smtClean="0">
                <a:latin typeface="Calibri" pitchFamily="34" charset="0"/>
                <a:cs typeface="Calibri" pitchFamily="34" charset="0"/>
              </a:rPr>
            </a:b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 </a:t>
            </a:r>
            <a:r>
              <a:rPr lang="en-US" sz="2800" dirty="0" smtClean="0"/>
              <a:t>WORLD BANK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Love I. Corporate Governance and Performance around the World: What We Know and What We Don‘t</a:t>
            </a:r>
            <a:r>
              <a:rPr lang="ru-RU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// World Bank Research Observer</a:t>
            </a:r>
            <a:r>
              <a:rPr lang="ru-RU" sz="2400" i="1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2011.</a:t>
            </a:r>
            <a:r>
              <a:rPr lang="ru-RU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Volume 26, Issue 1</a:t>
            </a:r>
            <a:r>
              <a:rPr lang="ru-RU" sz="2400" i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URL : http://elibrary.worldbank.org/content//1564-6971</a:t>
            </a:r>
            <a:r>
              <a:rPr lang="ru-RU" sz="2400" i="1" dirty="0" smtClean="0"/>
              <a:t> (дата обращения: 05.06.2011).</a:t>
            </a:r>
            <a:endParaRPr lang="ru-RU" sz="2400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endParaRPr lang="ru-RU" sz="2400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Gruwth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of consumption and investment // World Development Indicators 2010. URL : http://data.worldbank.org/section4.pdf</a:t>
            </a:r>
            <a:r>
              <a:rPr lang="ru-RU" sz="2400" i="1" dirty="0" smtClean="0"/>
              <a:t> (дата обращения: 05.06.2011).</a:t>
            </a:r>
            <a:endParaRPr lang="ru-RU" sz="24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НОРМАТИВНЫЕ ДОКУМЕНТЫ СИСТЕМЫ СИБИД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/>
              <a:t> </a:t>
            </a:r>
            <a:r>
              <a:rPr lang="ru-RU" b="1" dirty="0" smtClean="0"/>
              <a:t>ГОСТ Р 7.0.5–2008 БИБЛИОГРАФИЧЕСКАЯ ССЫЛКА. Общие требования и правила составления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ГОСТ 7.0–99  Информационно-библиотечная деятельность, библиография. Термины и определения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ГОСТ 7.1–2003  Библиографическое описание. Общие требования и правила составления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ГОСТ 7.11–2004 Библиографическая запись. Сокращение слов и словосочетаний на иностранных европейских языках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ГОСТ 7.12–93 Библиографическая запись. Сокращение слов на русском языке. Общие требования и правила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 ГОСТ 7.60–2003  Издания. Основные виды. Термины и определения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ГОСТ 7.80–2000  Библиографическая запись. Заголовок. Общие требования и правила составления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ГОСТ 7.82–2001  Библиографическая запись. Библиографическое описание электронных ресурсов. Общие требования и правила составления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ГОСТ 7.83–2001 Электронные издания. Основные виды и выходные сведения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ВОПРОСЫ ПО ТЕМЕ МОЖНО ЗАДАТЬ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Мац Любовь Викторовна – заместитель директора библиотеки, комн. 1026, тел. 710-56-77</a:t>
            </a:r>
            <a:r>
              <a:rPr lang="ru-RU" sz="24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e-mail: lib@finec.ru, matzl@mail.ru</a:t>
            </a:r>
          </a:p>
          <a:p>
            <a:pPr>
              <a:buFont typeface="Wingdings" pitchFamily="2" charset="2"/>
              <a:buChar char="q"/>
            </a:pPr>
            <a:r>
              <a:rPr lang="ru-RU" sz="2400" i="1" dirty="0" smtClean="0"/>
              <a:t>Научно-библиографический отдел – комн. 1024,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e-mail: nbo@finec.ru</a:t>
            </a:r>
            <a:endParaRPr lang="ru-RU" sz="24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ОТВЕТСТВЕННОСТЬ ЗА ПЛАГИАТ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Плагиат признается независимо от того, опубликовано чужое произведение или нет, а также то, что потерпевший от плагиата автор может прибегнуть к гражданско-правовым мерам защиты нарушенного права авторства, в том числе требовать возмещения убытков.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Плагиат по законодательству РФ влечет уголовную ответственность. </a:t>
            </a:r>
          </a:p>
          <a:p>
            <a:pPr algn="r">
              <a:buNone/>
            </a:pPr>
            <a:r>
              <a:rPr lang="ru-RU" sz="2000" dirty="0" smtClean="0"/>
              <a:t>Финансовый словарь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ПРАВИЛА ЦИТИРОВАНИЯ ИНТЕРНЕТ-РЕСУРСОВ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12776"/>
            <a:ext cx="7786112" cy="480060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dirty="0" smtClean="0"/>
              <a:t>используется </a:t>
            </a:r>
            <a:r>
              <a:rPr lang="ru-RU" dirty="0" smtClean="0"/>
              <a:t>именно фрагмент материала, а не весь материал целиком; 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чётко (кавычками) выделяется начало и конец цитируемого фрагмента; 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указываются ФИО Автора или Авторов (максимально полно, насколько это возможно); 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указывается точное название работы и точная ссылка на </a:t>
            </a:r>
            <a:r>
              <a:rPr lang="ru-RU" dirty="0" err="1" smtClean="0"/>
              <a:t>веб-страницу-первоисточник</a:t>
            </a:r>
            <a:r>
              <a:rPr lang="ru-RU" dirty="0" smtClean="0"/>
              <a:t> (а не на главную страницу сайта, с которого взят материал); 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вопрос: должна ли быть ссылка активной – остается на усмотрение публикующей стороны, но, проявляя уважение к труду цитируемого Автора, многие делают её активной.</a:t>
            </a:r>
          </a:p>
          <a:p>
            <a:pPr marL="0" indent="0">
              <a:buNone/>
            </a:pPr>
            <a:r>
              <a:rPr lang="ru-RU" b="1" i="1" dirty="0" smtClean="0"/>
              <a:t>Следует помнить: при условии оформления границ цитаты и ссылки на источник, цитирование не является плагиатом.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ВАК РФ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890080" cy="5267672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dirty="0" smtClean="0"/>
              <a:t>«При написании диссертации соискатель </a:t>
            </a:r>
            <a:r>
              <a:rPr lang="ru-RU" b="1" dirty="0" smtClean="0"/>
              <a:t>обязан давать ссылки на автора и источник</a:t>
            </a:r>
            <a:r>
              <a:rPr lang="ru-RU" dirty="0" smtClean="0"/>
              <a:t>, откуда он заимствует материалы или отдельные результаты.</a:t>
            </a:r>
            <a:br>
              <a:rPr lang="ru-RU" dirty="0" smtClean="0"/>
            </a:br>
            <a:r>
              <a:rPr lang="ru-RU" dirty="0" smtClean="0"/>
              <a:t>При использовании в диссертации идей или разработок, принадлежащих соавторам, коллективно с которыми были написаны научные работы, соискатель обязан отметить это в диссертации. 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Указанные ссылки должны делаться также в отношении научных работ соискателя, выполненных им как в соавторстве, так и единолично.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В случае </a:t>
            </a:r>
            <a:r>
              <a:rPr lang="ru-RU" b="1" dirty="0" smtClean="0"/>
              <a:t>использования заимствованного материала без ссылки на автора и источник заимствования диссертация снимается с рассмотрения вне зависимости от стадии ее рассмотрения без права повторной защиты</a:t>
            </a:r>
            <a:r>
              <a:rPr lang="ru-RU" dirty="0" smtClean="0"/>
              <a:t>».</a:t>
            </a:r>
          </a:p>
          <a:p>
            <a:pPr algn="r">
              <a:buNone/>
            </a:pPr>
            <a:r>
              <a:rPr lang="ru-RU" dirty="0" smtClean="0"/>
              <a:t>Положение о порядке присуждения ученых степеней : утв. Постановлением Правительства РФ от 30 января 2002 Г. N 74 (В ред. Постановлений Правительства РФ от 12.08.2003 N 490, от 20.04.2006 N 227, от 04.05.2008 N 330, от 02.06.2008 N 424).- п.12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1841</TotalTime>
  <Words>3985</Words>
  <Application>Microsoft Office PowerPoint</Application>
  <PresentationFormat>Экран (4:3)</PresentationFormat>
  <Paragraphs>247</Paragraphs>
  <Slides>67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67</vt:i4>
      </vt:variant>
    </vt:vector>
  </HeadingPairs>
  <TitlesOfParts>
    <vt:vector size="68" baseType="lpstr">
      <vt:lpstr>Солнцестояние</vt:lpstr>
      <vt:lpstr>ЦИТИРОВАНИЕ  В  ДИССЕРТАЦИИ: РЕКОМЕНДАЦИИ ПО ОФОРМЛЕНИЮ </vt:lpstr>
      <vt:lpstr>ЦИТИРОВАНИЕ </vt:lpstr>
      <vt:lpstr>ЗАЧЕМ НЕОБХОДИМО ССЫЛАТЬСЯ НА ИСТОЧНИКИ?</vt:lpstr>
      <vt:lpstr>КОГДА НЕОБХОДИМО ЦИТИРОВАНИЕ? </vt:lpstr>
      <vt:lpstr>ПЛАГИАТ</vt:lpstr>
      <vt:lpstr>ЮРИДИЧЕСКАЯ ЭНЦИКЛОПЕДИЯ</vt:lpstr>
      <vt:lpstr>ОТВЕТСТВЕННОСТЬ ЗА ПЛАГИАТ</vt:lpstr>
      <vt:lpstr>ПРАВИЛА ЦИТИРОВАНИЯ ИНТЕРНЕТ-РЕСУРСОВ</vt:lpstr>
      <vt:lpstr>ВАК РФ</vt:lpstr>
      <vt:lpstr>РИНЦ</vt:lpstr>
      <vt:lpstr> ГОСТ Р 7.0.5–2008. БИБЛИОГРАФИЧЕСКАЯ ССЫЛКА</vt:lpstr>
      <vt:lpstr>ОТЛИЧИЯ ГОСТ 7.1 – 2003 и ГОСТ 7.0.5 – 2008 </vt:lpstr>
      <vt:lpstr>ЭЛЕМЕНТЫ и ЗНАКИ </vt:lpstr>
      <vt:lpstr>ФОРМА</vt:lpstr>
      <vt:lpstr>ЗНАКИ ПРЕДПИСАННОЙ ПУНКТУАЦИИ И СОКРАЩЕНИЯ В КРАТКОМ ОПИСАНИИ</vt:lpstr>
      <vt:lpstr>ДЕФИС, МИНУС, ТИРЕ В ОПИСАНИИ</vt:lpstr>
      <vt:lpstr>В ДИССЕРТАЦИИ – ЗАТЕКСТОВЫЕ ССЫЛКИ</vt:lpstr>
      <vt:lpstr>ОТСЫЛКИ К ЗАТЕКСТОВЫМ ССЫЛКАМ</vt:lpstr>
      <vt:lpstr>НЕСКОЛЬКО ЗАТЕКСТОВЫХ ССЫЛОК В ОТСЫЛКЕ</vt:lpstr>
      <vt:lpstr>ПОВТОРНЫЕ ОТСЫЛКИ</vt:lpstr>
      <vt:lpstr>ОТСЫЛКА НЕ К ПЕРВОИСТОЧНИКУ</vt:lpstr>
      <vt:lpstr>УПОМИНАНИЕ ЧЬИХ-ТО ВЗГЛЯДОВ В ОТСЫЛКЕ</vt:lpstr>
      <vt:lpstr>БИБЛИОГРАФИЧЕСКОЕ ОПИСАНИЕ - КНИГИ</vt:lpstr>
      <vt:lpstr>БИБЛИОГРАФИЧЕСКОЕ ОПИСАНИЕ - КНИГИ</vt:lpstr>
      <vt:lpstr>ИЗДАТЕЛЬСТВ 2 И БОЛЕЕ</vt:lpstr>
      <vt:lpstr>ДИССЕРТАЦИЯ И АВТОРЕФЕРАТ</vt:lpstr>
      <vt:lpstr>СБОРНИК</vt:lpstr>
      <vt:lpstr>ТЕЗИСЫ ДОКЛАДОВ</vt:lpstr>
      <vt:lpstr>МАТЕРИАЛЫ КОНФЕРЕНЦИЙ</vt:lpstr>
      <vt:lpstr>СБОРНИК НОРМАТИВНЫХ ДОКУМЕНТОВ</vt:lpstr>
      <vt:lpstr>СПРАВОЧНИКИ, СЛОВАРИ</vt:lpstr>
      <vt:lpstr>ПЕРЕВОД</vt:lpstr>
      <vt:lpstr>ТОМ ИЗ МНОГОТОМНОГО ИЗДАНИЯ</vt:lpstr>
      <vt:lpstr>ДЕПОНИРОВАННАЯ РАБОТА</vt:lpstr>
      <vt:lpstr>РЕЦЕНЗИЯ</vt:lpstr>
      <vt:lpstr>ОБЗОР</vt:lpstr>
      <vt:lpstr>НА ИНОСТРАННЫХ ЯЗЫКАХ</vt:lpstr>
      <vt:lpstr>САЙТ</vt:lpstr>
      <vt:lpstr>АНАЛИТИЧЕСКОЕ ОПИСАНИЕ –СТАТЬЯ </vt:lpstr>
      <vt:lpstr>ТИРЕ</vt:lpstr>
      <vt:lpstr>ИЗ МАТЕРИАЛОВ КОНФЕРЕНЦИИ</vt:lpstr>
      <vt:lpstr>ИЗ СБОРНИКА НАУЧНЫХ РАБОТ</vt:lpstr>
      <vt:lpstr>ИЗ ТЕЗИСОВ ДОКЛАДОВ</vt:lpstr>
      <vt:lpstr>ФЕДЕРАЛЬНЫЙ ЗАКОН</vt:lpstr>
      <vt:lpstr>ЭЛЕКТРОННЫЕ РЕСУРСЫ</vt:lpstr>
      <vt:lpstr>ОСОБЕННОСТИ</vt:lpstr>
      <vt:lpstr>ДАТА ПУБЛИКАЦИИ ЭЛЕКТРОННОГО РЕСУРСА</vt:lpstr>
      <vt:lpstr>РЕЖИМ ДОСТУПА</vt:lpstr>
      <vt:lpstr>ДАТА ОБРАЩЕНИЯ</vt:lpstr>
      <vt:lpstr>СТАТЬЯ – ЭЛЕКТРОННЫЙ ДОКУМЕНТ</vt:lpstr>
      <vt:lpstr>КОДЕКС ИЗ Справочных Правовых Систем</vt:lpstr>
      <vt:lpstr>ПРИКАЗ</vt:lpstr>
      <vt:lpstr>ФЕДЕРАЛЬНЫЙ ЗАКОН</vt:lpstr>
      <vt:lpstr>ПОСТАНОВЛЕНИЕ ПРАВИТЕЛЬСТВА</vt:lpstr>
      <vt:lpstr>ПИСЬМО</vt:lpstr>
      <vt:lpstr>ИНСТРУКЦИЯ</vt:lpstr>
      <vt:lpstr>КОНСТИТУЦИЯ</vt:lpstr>
      <vt:lpstr>МЕТОДИЧЕСКИЕ РЕКОМЕНДАЦИИ</vt:lpstr>
      <vt:lpstr>ЗАКОН САНКТ-ПЕТЕРБУРГА</vt:lpstr>
      <vt:lpstr>CD, DVD</vt:lpstr>
      <vt:lpstr>ИЗ БД ИД ГРЕБЕННИКОВА</vt:lpstr>
      <vt:lpstr>ИЗ БД EBSCO</vt:lpstr>
      <vt:lpstr>ИЗ БД «ПОЛПРЕД»</vt:lpstr>
      <vt:lpstr>ИЗ «УИС РОССИЯ»</vt:lpstr>
      <vt:lpstr>ИЗ WORLD BANK </vt:lpstr>
      <vt:lpstr>НОРМАТИВНЫЕ ДОКУМЕНТЫ СИСТЕМЫ СИБИД</vt:lpstr>
      <vt:lpstr>ВОПРОСЫ ПО ТЕМЕ МОЖНО ЗАДАТЬ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БИБЛИОГРАФИЧЕСКИЙ АППАРАТ ДИССЕРТАЦИИ</dc:title>
  <dc:creator>matz</dc:creator>
  <cp:lastModifiedBy>matz</cp:lastModifiedBy>
  <cp:revision>261</cp:revision>
  <dcterms:created xsi:type="dcterms:W3CDTF">2011-07-07T06:42:38Z</dcterms:created>
  <dcterms:modified xsi:type="dcterms:W3CDTF">2011-08-29T06:01:40Z</dcterms:modified>
</cp:coreProperties>
</file>