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9"/>
  </p:notesMasterIdLst>
  <p:sldIdLst>
    <p:sldId id="25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307" r:id="rId11"/>
    <p:sldId id="323" r:id="rId12"/>
    <p:sldId id="324" r:id="rId13"/>
    <p:sldId id="295" r:id="rId14"/>
    <p:sldId id="321" r:id="rId15"/>
    <p:sldId id="296" r:id="rId16"/>
    <p:sldId id="264" r:id="rId17"/>
    <p:sldId id="32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177"/>
    <a:srgbClr val="EC1C24"/>
    <a:srgbClr val="BFD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%20&#1076;&#1083;&#1103;%20&#1082;&#1072;&#1088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34308323701305"/>
          <c:y val="4.8123236555553346E-2"/>
          <c:w val="0.69953135991178539"/>
          <c:h val="0.91330982707885766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EA-4D9B-A533-F66C46747F9E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EA-4D9B-A533-F66C46747F9E}"/>
              </c:ext>
            </c:extLst>
          </c:dPt>
          <c:dPt>
            <c:idx val="2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EA-4D9B-A533-F66C46747F9E}"/>
              </c:ext>
            </c:extLst>
          </c:dPt>
          <c:dPt>
            <c:idx val="3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EA-4D9B-A533-F66C46747F9E}"/>
              </c:ext>
            </c:extLst>
          </c:dPt>
          <c:dPt>
            <c:idx val="4"/>
            <c:bubble3D val="0"/>
            <c:spPr>
              <a:solidFill>
                <a:srgbClr val="F371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EA-4D9B-A533-F66C46747F9E}"/>
              </c:ext>
            </c:extLst>
          </c:dPt>
          <c:dPt>
            <c:idx val="5"/>
            <c:bubble3D val="0"/>
            <c:spPr>
              <a:solidFill>
                <a:srgbClr val="F371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EA-4D9B-A533-F66C46747F9E}"/>
              </c:ext>
            </c:extLst>
          </c:dPt>
          <c:dPt>
            <c:idx val="6"/>
            <c:bubble3D val="0"/>
            <c:spPr>
              <a:solidFill>
                <a:srgbClr val="F371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EA-4D9B-A533-F66C46747F9E}"/>
              </c:ext>
            </c:extLst>
          </c:dPt>
          <c:dLbls>
            <c:dLbl>
              <c:idx val="0"/>
              <c:layout>
                <c:manualLayout>
                  <c:x val="-0.10117602791188898"/>
                  <c:y val="0.1568356960350775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EA-4D9B-A533-F66C46747F9E}"/>
                </c:ext>
              </c:extLst>
            </c:dLbl>
            <c:dLbl>
              <c:idx val="1"/>
              <c:layout>
                <c:manualLayout>
                  <c:x val="-0.15793056858895008"/>
                  <c:y val="-0.1139767467805078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EA-4D9B-A533-F66C46747F9E}"/>
                </c:ext>
              </c:extLst>
            </c:dLbl>
            <c:dLbl>
              <c:idx val="2"/>
              <c:layout>
                <c:manualLayout>
                  <c:x val="-8.5664721189044557E-2"/>
                  <c:y val="-0.1504456675945324"/>
                </c:manualLayout>
              </c:layout>
              <c:tx>
                <c:rich>
                  <a:bodyPr/>
                  <a:lstStyle/>
                  <a:p>
                    <a:fld id="{531A7D29-958E-4E66-A64D-87D1765785C2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EA-4D9B-A533-F66C46747F9E}"/>
                </c:ext>
              </c:extLst>
            </c:dLbl>
            <c:dLbl>
              <c:idx val="3"/>
              <c:layout>
                <c:manualLayout>
                  <c:x val="0.10720314089058273"/>
                  <c:y val="-0.180259652869446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Century Schoolbook" panose="02040604050505020304" pitchFamily="18" charset="0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20%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816239007277"/>
                      <c:h val="8.9775442328605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4EA-4D9B-A533-F66C46747F9E}"/>
                </c:ext>
              </c:extLst>
            </c:dLbl>
            <c:dLbl>
              <c:idx val="4"/>
              <c:layout>
                <c:manualLayout>
                  <c:x val="0.18446820025057267"/>
                  <c:y val="-4.34629392328883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4EA-4D9B-A533-F66C46747F9E}"/>
                </c:ext>
              </c:extLst>
            </c:dLbl>
            <c:dLbl>
              <c:idx val="5"/>
              <c:layout>
                <c:manualLayout>
                  <c:x val="0.122219130507055"/>
                  <c:y val="0.168628684456891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EA-4D9B-A533-F66C46747F9E}"/>
                </c:ext>
              </c:extLst>
            </c:dLbl>
            <c:dLbl>
              <c:idx val="6"/>
              <c:layout>
                <c:manualLayout>
                  <c:x val="3.8903946683113026E-2"/>
                  <c:y val="0.111651121994586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4EA-4D9B-A533-F66C46747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Лист2!$B$3:$B$9</c:f>
              <c:strCache>
                <c:ptCount val="7"/>
                <c:pt idx="0">
                  <c:v>число выпускников-основателей</c:v>
                </c:pt>
                <c:pt idx="1">
                  <c:v>количество стартапов</c:v>
                </c:pt>
                <c:pt idx="2">
                  <c:v>Доля поддержанных проектов</c:v>
                </c:pt>
                <c:pt idx="3">
                  <c:v>Инвестиции</c:v>
                </c:pt>
                <c:pt idx="4">
                  <c:v>Среднее число посещений сайта за последние полгода</c:v>
                </c:pt>
                <c:pt idx="5">
                  <c:v>Число просмотров за 1 посещение в расчете на 1 проект</c:v>
                </c:pt>
                <c:pt idx="6">
                  <c:v>Число скачиваний приложений</c:v>
                </c:pt>
              </c:strCache>
            </c:strRef>
          </c:cat>
          <c:val>
            <c:numRef>
              <c:f>Лист2!$C$3:$C$9</c:f>
              <c:numCache>
                <c:formatCode>0%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0.05</c:v>
                </c:pt>
                <c:pt idx="3">
                  <c:v>0.2</c:v>
                </c:pt>
                <c:pt idx="4">
                  <c:v>0.15</c:v>
                </c:pt>
                <c:pt idx="5">
                  <c:v>0.15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EA-4D9B-A533-F66C46747F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43729532365528"/>
          <c:y val="7.6364456830037369E-2"/>
          <c:w val="0.51948978439542048"/>
          <c:h val="0.685427993399580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8-47B8-85DD-9BA888CBF415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8-47B8-85DD-9BA888CBF415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8-47B8-85DD-9BA888CBF4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8-47B8-85DD-9BA888CBF4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8-47B8-85DD-9BA888CBF4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8-47B8-85DD-9BA888CBF4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8-47B8-85DD-9BA888CBF41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8-47B8-85DD-9BA888CBF415}"/>
              </c:ext>
            </c:extLst>
          </c:dPt>
          <c:dLbls>
            <c:dLbl>
              <c:idx val="2"/>
              <c:layout>
                <c:manualLayout>
                  <c:x val="-0.14560316123188902"/>
                  <c:y val="1.11787213479249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78-47B8-85DD-9BA888CBF415}"/>
                </c:ext>
              </c:extLst>
            </c:dLbl>
            <c:dLbl>
              <c:idx val="3"/>
              <c:layout>
                <c:manualLayout>
                  <c:x val="-0.19289115904374701"/>
                  <c:y val="-3.54556179823082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78-47B8-85DD-9BA888CBF415}"/>
                </c:ext>
              </c:extLst>
            </c:dLbl>
            <c:dLbl>
              <c:idx val="4"/>
              <c:layout>
                <c:manualLayout>
                  <c:x val="-7.4267166241467578E-2"/>
                  <c:y val="-5.2054698862557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178-47B8-85DD-9BA888CBF415}"/>
                </c:ext>
              </c:extLst>
            </c:dLbl>
            <c:dLbl>
              <c:idx val="5"/>
              <c:layout>
                <c:manualLayout>
                  <c:x val="4.1338850275510442E-3"/>
                  <c:y val="-1.85185348187829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178-47B8-85DD-9BA888CBF415}"/>
                </c:ext>
              </c:extLst>
            </c:dLbl>
            <c:dLbl>
              <c:idx val="6"/>
              <c:layout>
                <c:manualLayout>
                  <c:x val="8.946814719294903E-2"/>
                  <c:y val="-3.6246343809937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178-47B8-85DD-9BA888CBF415}"/>
                </c:ext>
              </c:extLst>
            </c:dLbl>
            <c:dLbl>
              <c:idx val="7"/>
              <c:layout>
                <c:manualLayout>
                  <c:x val="0.18453576503897207"/>
                  <c:y val="-1.20821146033123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178-47B8-85DD-9BA888CBF415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Лист3!$G$4:$G$11</c:f>
              <c:strCache>
                <c:ptCount val="8"/>
                <c:pt idx="0">
                  <c:v>Москва</c:v>
                </c:pt>
                <c:pt idx="1">
                  <c:v>Санкт-Петербург</c:v>
                </c:pt>
                <c:pt idx="2">
                  <c:v>Другие</c:v>
                </c:pt>
                <c:pt idx="3">
                  <c:v>Новосибирск</c:v>
                </c:pt>
                <c:pt idx="4">
                  <c:v>Казань</c:v>
                </c:pt>
                <c:pt idx="5">
                  <c:v>Екатеринбург</c:v>
                </c:pt>
                <c:pt idx="6">
                  <c:v>Томск</c:v>
                </c:pt>
                <c:pt idx="7">
                  <c:v>Нижний Новгород</c:v>
                </c:pt>
              </c:strCache>
            </c:strRef>
          </c:cat>
          <c:val>
            <c:numRef>
              <c:f>Лист3!$H$4:$H$11</c:f>
              <c:numCache>
                <c:formatCode>General</c:formatCode>
                <c:ptCount val="8"/>
                <c:pt idx="0">
                  <c:v>423</c:v>
                </c:pt>
                <c:pt idx="1">
                  <c:v>61</c:v>
                </c:pt>
                <c:pt idx="2">
                  <c:v>56</c:v>
                </c:pt>
                <c:pt idx="3">
                  <c:v>16</c:v>
                </c:pt>
                <c:pt idx="4">
                  <c:v>12</c:v>
                </c:pt>
                <c:pt idx="5">
                  <c:v>11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78-47B8-85DD-9BA888CB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11613640073572"/>
          <c:y val="0.77170469045651136"/>
          <c:w val="0.82005589370696264"/>
          <c:h val="0.20593786684763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CE078-98B9-43F6-8DC3-39E7BD88E63F}" type="doc">
      <dgm:prSet loTypeId="urn:microsoft.com/office/officeart/2005/8/layout/funnel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AE99735-AE34-4A46-BD91-6F95556B7E41}">
      <dgm:prSet phldrT="[Текст]" custT="1"/>
      <dgm:spPr/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Изобретательская активность</a:t>
          </a:r>
        </a:p>
      </dgm:t>
    </dgm:pt>
    <dgm:pt modelId="{3986418E-21B0-422C-8FCB-10BBCA1BA0EA}" type="parTrans" cxnId="{01FBC94A-8475-4246-A5BE-3ED3534F8D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5518AA6-6021-42A4-955F-5CAE6B0F38A2}" type="sibTrans" cxnId="{01FBC94A-8475-4246-A5BE-3ED3534F8D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53C01AF-0355-4168-A25E-D0BBDA6CE22B}">
      <dgm:prSet phldrT="[Текст]" custT="1"/>
      <dgm:spPr/>
      <dgm:t>
        <a:bodyPr/>
        <a:lstStyle/>
        <a:p>
          <a:r>
            <a:rPr lang="ru-RU" sz="1400" dirty="0">
              <a:latin typeface="+mn-lt"/>
              <a:cs typeface="Arial" pitchFamily="34" charset="0"/>
            </a:rPr>
            <a:t>Научная продуктивность</a:t>
          </a:r>
        </a:p>
      </dgm:t>
    </dgm:pt>
    <dgm:pt modelId="{28F64B37-7EED-4B8E-B09E-50A0C0B874BD}" type="parTrans" cxnId="{B9EFFBC8-4CCD-4B3C-8CDC-83126782E3E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F366F95-C50A-4901-AE2E-35260999B760}" type="sibTrans" cxnId="{B9EFFBC8-4CCD-4B3C-8CDC-83126782E3E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DC44DC1-EEC0-4396-A242-8077B7EB007A}">
      <dgm:prSet phldrT="[Текст]" custT="1"/>
      <dgm:spPr>
        <a:solidFill>
          <a:srgbClr val="CE0D08"/>
        </a:solidFill>
      </dgm:spPr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Влияние на предпринимательство</a:t>
          </a:r>
        </a:p>
      </dgm:t>
    </dgm:pt>
    <dgm:pt modelId="{96F84D10-9DD8-429C-8B59-B45D74281E52}" type="parTrans" cxnId="{7EB9C0E4-3896-42F3-86E4-8EEC7719A7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7FEEE07-C604-423D-8B8E-1449F8D96285}" type="sibTrans" cxnId="{7EB9C0E4-3896-42F3-86E4-8EEC7719A7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A9E8C1D-9BEF-407C-8B7D-1C86D5770A57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itchFamily="34" charset="0"/>
            </a:rPr>
            <a:t>эффективность научной, инновационной деятельности российских университетов, бизнес-школ</a:t>
          </a:r>
        </a:p>
      </dgm:t>
    </dgm:pt>
    <dgm:pt modelId="{2D86827C-7C22-4E50-8142-FAA43811F811}" type="parTrans" cxnId="{AC77410D-2A81-441C-A95C-D3D5CF8F486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0D5072F-B586-43F8-8344-FA65DAB2DAF2}" type="sibTrans" cxnId="{AC77410D-2A81-441C-A95C-D3D5CF8F486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636C8A8-843B-4107-930E-1C27F26E720F}" type="pres">
      <dgm:prSet presAssocID="{487CE078-98B9-43F6-8DC3-39E7BD88E6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EF860-6DBD-464E-88EE-D68B78373CED}" type="pres">
      <dgm:prSet presAssocID="{487CE078-98B9-43F6-8DC3-39E7BD88E63F}" presName="ellipse" presStyleLbl="trBgShp" presStyleIdx="0" presStyleCnt="1" custScaleY="218205" custLinFactNeighborX="-5605" custLinFactNeighborY="5067"/>
      <dgm:spPr/>
    </dgm:pt>
    <dgm:pt modelId="{44188977-6090-4560-80D7-5C6D5DB56133}" type="pres">
      <dgm:prSet presAssocID="{487CE078-98B9-43F6-8DC3-39E7BD88E63F}" presName="arrow1" presStyleLbl="fgShp" presStyleIdx="0" presStyleCnt="1" custScaleY="90974" custLinFactNeighborX="-44674" custLinFactNeighborY="-15992"/>
      <dgm:spPr/>
    </dgm:pt>
    <dgm:pt modelId="{72D68DF7-5369-4B3B-A7C8-6376E9C4007D}" type="pres">
      <dgm:prSet presAssocID="{487CE078-98B9-43F6-8DC3-39E7BD88E63F}" presName="rectangle" presStyleLbl="revTx" presStyleIdx="0" presStyleCnt="1" custScaleX="166667" custLinFactNeighborX="-5697" custLinFactNeighborY="1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F274D-3BDE-4798-858F-BAB420FFB2D4}" type="pres">
      <dgm:prSet presAssocID="{653C01AF-0355-4168-A25E-D0BBDA6CE22B}" presName="item1" presStyleLbl="node1" presStyleIdx="0" presStyleCnt="3" custScaleX="137184" custLinFactNeighborX="-23724" custLinFactNeighborY="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C3602-3660-446E-BC37-8BB3A3466F19}" type="pres">
      <dgm:prSet presAssocID="{0DC44DC1-EEC0-4396-A242-8077B7EB007A}" presName="item2" presStyleLbl="node1" presStyleIdx="1" presStyleCnt="3" custScaleX="124644" custLinFactNeighborX="-33841" custLinFactNeighborY="-7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3D74-5382-4C0F-B1C4-BE1A54B0C8FA}" type="pres">
      <dgm:prSet presAssocID="{5A9E8C1D-9BEF-407C-8B7D-1C86D5770A57}" presName="item3" presStyleLbl="node1" presStyleIdx="2" presStyleCnt="3" custScaleX="125233" custLinFactNeighborX="-32472" custLinFactNeighborY="-6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941-5FD0-4A52-946C-98E7B13B3D38}" type="pres">
      <dgm:prSet presAssocID="{487CE078-98B9-43F6-8DC3-39E7BD88E63F}" presName="funnel" presStyleLbl="trAlignAcc1" presStyleIdx="0" presStyleCnt="1" custLinFactNeighborX="-5678" custLinFactNeighborY="3181"/>
      <dgm:spPr/>
    </dgm:pt>
  </dgm:ptLst>
  <dgm:cxnLst>
    <dgm:cxn modelId="{3E77B602-77F5-4A54-AC36-588E4E09A8C7}" type="presOf" srcId="{5A9E8C1D-9BEF-407C-8B7D-1C86D5770A57}" destId="{72D68DF7-5369-4B3B-A7C8-6376E9C4007D}" srcOrd="0" destOrd="0" presId="urn:microsoft.com/office/officeart/2005/8/layout/funnel1"/>
    <dgm:cxn modelId="{7EB9C0E4-3896-42F3-86E4-8EEC7719A745}" srcId="{487CE078-98B9-43F6-8DC3-39E7BD88E63F}" destId="{0DC44DC1-EEC0-4396-A242-8077B7EB007A}" srcOrd="2" destOrd="0" parTransId="{96F84D10-9DD8-429C-8B59-B45D74281E52}" sibTransId="{17FEEE07-C604-423D-8B8E-1449F8D96285}"/>
    <dgm:cxn modelId="{AC77410D-2A81-441C-A95C-D3D5CF8F4864}" srcId="{487CE078-98B9-43F6-8DC3-39E7BD88E63F}" destId="{5A9E8C1D-9BEF-407C-8B7D-1C86D5770A57}" srcOrd="3" destOrd="0" parTransId="{2D86827C-7C22-4E50-8142-FAA43811F811}" sibTransId="{00D5072F-B586-43F8-8344-FA65DAB2DAF2}"/>
    <dgm:cxn modelId="{CEE736CC-BBD4-485F-AE96-A66383BDB5C3}" type="presOf" srcId="{487CE078-98B9-43F6-8DC3-39E7BD88E63F}" destId="{7636C8A8-843B-4107-930E-1C27F26E720F}" srcOrd="0" destOrd="0" presId="urn:microsoft.com/office/officeart/2005/8/layout/funnel1"/>
    <dgm:cxn modelId="{7A9246A5-9EAF-441C-8469-61DEC4E5A16B}" type="presOf" srcId="{653C01AF-0355-4168-A25E-D0BBDA6CE22B}" destId="{943C3602-3660-446E-BC37-8BB3A3466F19}" srcOrd="0" destOrd="0" presId="urn:microsoft.com/office/officeart/2005/8/layout/funnel1"/>
    <dgm:cxn modelId="{01FBC94A-8475-4246-A5BE-3ED3534F8DCC}" srcId="{487CE078-98B9-43F6-8DC3-39E7BD88E63F}" destId="{EAE99735-AE34-4A46-BD91-6F95556B7E41}" srcOrd="0" destOrd="0" parTransId="{3986418E-21B0-422C-8FCB-10BBCA1BA0EA}" sibTransId="{55518AA6-6021-42A4-955F-5CAE6B0F38A2}"/>
    <dgm:cxn modelId="{E68D74C9-7BDD-45BE-8A67-351D7AB637CD}" type="presOf" srcId="{EAE99735-AE34-4A46-BD91-6F95556B7E41}" destId="{C6E83D74-5382-4C0F-B1C4-BE1A54B0C8FA}" srcOrd="0" destOrd="0" presId="urn:microsoft.com/office/officeart/2005/8/layout/funnel1"/>
    <dgm:cxn modelId="{B9EFFBC8-4CCD-4B3C-8CDC-83126782E3E2}" srcId="{487CE078-98B9-43F6-8DC3-39E7BD88E63F}" destId="{653C01AF-0355-4168-A25E-D0BBDA6CE22B}" srcOrd="1" destOrd="0" parTransId="{28F64B37-7EED-4B8E-B09E-50A0C0B874BD}" sibTransId="{0F366F95-C50A-4901-AE2E-35260999B760}"/>
    <dgm:cxn modelId="{E5DCB5EE-A9BB-452B-8482-50E084B1F73D}" type="presOf" srcId="{0DC44DC1-EEC0-4396-A242-8077B7EB007A}" destId="{527F274D-3BDE-4798-858F-BAB420FFB2D4}" srcOrd="0" destOrd="0" presId="urn:microsoft.com/office/officeart/2005/8/layout/funnel1"/>
    <dgm:cxn modelId="{A0702672-7FDA-4EE0-89AC-65550CC6D4B6}" type="presParOf" srcId="{7636C8A8-843B-4107-930E-1C27F26E720F}" destId="{138EF860-6DBD-464E-88EE-D68B78373CED}" srcOrd="0" destOrd="0" presId="urn:microsoft.com/office/officeart/2005/8/layout/funnel1"/>
    <dgm:cxn modelId="{DEEA1B09-B8D2-4B3E-9767-C7F9D4BD1217}" type="presParOf" srcId="{7636C8A8-843B-4107-930E-1C27F26E720F}" destId="{44188977-6090-4560-80D7-5C6D5DB56133}" srcOrd="1" destOrd="0" presId="urn:microsoft.com/office/officeart/2005/8/layout/funnel1"/>
    <dgm:cxn modelId="{6EDA0392-021E-431F-B5F3-BA0F499EC5BF}" type="presParOf" srcId="{7636C8A8-843B-4107-930E-1C27F26E720F}" destId="{72D68DF7-5369-4B3B-A7C8-6376E9C4007D}" srcOrd="2" destOrd="0" presId="urn:microsoft.com/office/officeart/2005/8/layout/funnel1"/>
    <dgm:cxn modelId="{4659C18A-F80A-46B5-BD6E-DFE9FA07A8BE}" type="presParOf" srcId="{7636C8A8-843B-4107-930E-1C27F26E720F}" destId="{527F274D-3BDE-4798-858F-BAB420FFB2D4}" srcOrd="3" destOrd="0" presId="urn:microsoft.com/office/officeart/2005/8/layout/funnel1"/>
    <dgm:cxn modelId="{F08D6399-D26E-402C-9617-35550A357A91}" type="presParOf" srcId="{7636C8A8-843B-4107-930E-1C27F26E720F}" destId="{943C3602-3660-446E-BC37-8BB3A3466F19}" srcOrd="4" destOrd="0" presId="urn:microsoft.com/office/officeart/2005/8/layout/funnel1"/>
    <dgm:cxn modelId="{4508CB4A-23BA-4982-94F3-224FFA45160C}" type="presParOf" srcId="{7636C8A8-843B-4107-930E-1C27F26E720F}" destId="{C6E83D74-5382-4C0F-B1C4-BE1A54B0C8FA}" srcOrd="5" destOrd="0" presId="urn:microsoft.com/office/officeart/2005/8/layout/funnel1"/>
    <dgm:cxn modelId="{DDF1FAEA-49F0-438C-9E05-46578E479E27}" type="presParOf" srcId="{7636C8A8-843B-4107-930E-1C27F26E720F}" destId="{261EA941-5FD0-4A52-946C-98E7B13B3D3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F860-6DBD-464E-88EE-D68B78373CED}">
      <dsp:nvSpPr>
        <dsp:cNvPr id="0" name=""/>
        <dsp:cNvSpPr/>
      </dsp:nvSpPr>
      <dsp:spPr>
        <a:xfrm>
          <a:off x="768068" y="384042"/>
          <a:ext cx="3529832" cy="26748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88977-6090-4560-80D7-5C6D5DB56133}">
      <dsp:nvSpPr>
        <dsp:cNvPr id="0" name=""/>
        <dsp:cNvSpPr/>
      </dsp:nvSpPr>
      <dsp:spPr>
        <a:xfrm>
          <a:off x="2088661" y="3997913"/>
          <a:ext cx="684076" cy="398292"/>
        </a:xfrm>
        <a:prstGeom prst="down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2D68DF7-5369-4B3B-A7C8-6376E9C4007D}">
      <dsp:nvSpPr>
        <dsp:cNvPr id="0" name=""/>
        <dsp:cNvSpPr/>
      </dsp:nvSpPr>
      <dsp:spPr>
        <a:xfrm>
          <a:off x="-5" y="4528445"/>
          <a:ext cx="5472618" cy="82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itchFamily="34" charset="0"/>
            </a:rPr>
            <a:t>эффективность научной, инновационной деятельности российских университетов, бизнес-школ</a:t>
          </a:r>
        </a:p>
      </dsp:txBody>
      <dsp:txXfrm>
        <a:off x="-5" y="4528445"/>
        <a:ext cx="5472618" cy="820891"/>
      </dsp:txXfrm>
    </dsp:sp>
    <dsp:sp modelId="{527F274D-3BDE-4798-858F-BAB420FFB2D4}">
      <dsp:nvSpPr>
        <dsp:cNvPr id="0" name=""/>
        <dsp:cNvSpPr/>
      </dsp:nvSpPr>
      <dsp:spPr>
        <a:xfrm>
          <a:off x="1728189" y="2400267"/>
          <a:ext cx="1689197" cy="1231336"/>
        </a:xfrm>
        <a:prstGeom prst="ellipse">
          <a:avLst/>
        </a:prstGeom>
        <a:solidFill>
          <a:srgbClr val="CE0D0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+mn-lt"/>
              <a:cs typeface="Arial" pitchFamily="34" charset="0"/>
            </a:rPr>
            <a:t>Влияние на предпринимательство</a:t>
          </a:r>
        </a:p>
      </dsp:txBody>
      <dsp:txXfrm>
        <a:off x="1975566" y="2580592"/>
        <a:ext cx="1194443" cy="870686"/>
      </dsp:txXfrm>
    </dsp:sp>
    <dsp:sp modelId="{943C3602-3660-446E-BC37-8BB3A3466F19}">
      <dsp:nvSpPr>
        <dsp:cNvPr id="0" name=""/>
        <dsp:cNvSpPr/>
      </dsp:nvSpPr>
      <dsp:spPr>
        <a:xfrm>
          <a:off x="799729" y="1355376"/>
          <a:ext cx="1534787" cy="12313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n-lt"/>
              <a:cs typeface="Arial" pitchFamily="34" charset="0"/>
            </a:rPr>
            <a:t>Научная продуктивность</a:t>
          </a:r>
        </a:p>
      </dsp:txBody>
      <dsp:txXfrm>
        <a:off x="1024493" y="1535701"/>
        <a:ext cx="1085259" cy="870686"/>
      </dsp:txXfrm>
    </dsp:sp>
    <dsp:sp modelId="{C6E83D74-5382-4C0F-B1C4-BE1A54B0C8FA}">
      <dsp:nvSpPr>
        <dsp:cNvPr id="0" name=""/>
        <dsp:cNvSpPr/>
      </dsp:nvSpPr>
      <dsp:spPr>
        <a:xfrm>
          <a:off x="2071660" y="1062432"/>
          <a:ext cx="1542040" cy="12313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+mn-lt"/>
              <a:cs typeface="Arial" pitchFamily="34" charset="0"/>
            </a:rPr>
            <a:t>Изобретательская активность</a:t>
          </a:r>
        </a:p>
      </dsp:txBody>
      <dsp:txXfrm>
        <a:off x="2297487" y="1242757"/>
        <a:ext cx="1090386" cy="870686"/>
      </dsp:txXfrm>
    </dsp:sp>
    <dsp:sp modelId="{261EA941-5FD0-4A52-946C-98E7B13B3D38}">
      <dsp:nvSpPr>
        <dsp:cNvPr id="0" name=""/>
        <dsp:cNvSpPr/>
      </dsp:nvSpPr>
      <dsp:spPr>
        <a:xfrm>
          <a:off x="603376" y="993434"/>
          <a:ext cx="3830825" cy="30646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0.02001</cdr:y>
    </cdr:from>
    <cdr:to>
      <cdr:x>0.41938</cdr:x>
      <cdr:y>0.1463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0" y="82903"/>
          <a:ext cx="226282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F37177"/>
              </a:solidFill>
              <a:latin typeface="+mn-lt"/>
            </a:rPr>
            <a:t>Востребованность</a:t>
          </a:r>
        </a:p>
        <a:p xmlns:a="http://schemas.openxmlformats.org/drawingml/2006/main">
          <a:pPr algn="ctr"/>
          <a:r>
            <a:rPr lang="ru-RU" b="1" dirty="0">
              <a:solidFill>
                <a:srgbClr val="F37177"/>
              </a:solidFill>
              <a:latin typeface="+mn-lt"/>
            </a:rPr>
            <a:t>35%</a:t>
          </a:r>
        </a:p>
      </cdr:txBody>
    </cdr:sp>
  </cdr:relSizeAnchor>
  <cdr:relSizeAnchor xmlns:cdr="http://schemas.openxmlformats.org/drawingml/2006/chartDrawing">
    <cdr:from>
      <cdr:x>0.73047</cdr:x>
      <cdr:y>0.81077</cdr:y>
    </cdr:from>
    <cdr:to>
      <cdr:x>1</cdr:x>
      <cdr:y>0.98906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941343" y="3359069"/>
          <a:ext cx="1454297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Масштаб и успешность</a:t>
          </a:r>
        </a:p>
        <a:p xmlns:a="http://schemas.openxmlformats.org/drawingml/2006/main">
          <a:pPr algn="ctr"/>
          <a:r>
            <a: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65%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68956-D6FD-4292-8AA3-A3D86BE3912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2395A-9906-4639-9B66-B074E1D94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2395A-9906-4639-9B66-B074E1D949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71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5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32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37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26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39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5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0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97000" y="845500"/>
            <a:ext cx="9328800" cy="95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434467" y="2053567"/>
            <a:ext cx="9328800" cy="2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47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079133" y="4041533"/>
            <a:ext cx="6952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3079255" y="5412333"/>
            <a:ext cx="6952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58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6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4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6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4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0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42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0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17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1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7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97000" y="845500"/>
            <a:ext cx="9328800" cy="95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434467" y="2053567"/>
            <a:ext cx="9328800" cy="2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61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079133" y="4041533"/>
            <a:ext cx="6952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3079255" y="5412333"/>
            <a:ext cx="6952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19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3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9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0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0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4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D2F9-B923-42B5-A193-68B399B3F49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8250-4CF1-4473-AC43-1200A974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/>
          <p:cNvSpPr txBox="1">
            <a:spLocks/>
          </p:cNvSpPr>
          <p:nvPr/>
        </p:nvSpPr>
        <p:spPr>
          <a:xfrm>
            <a:off x="1440609" y="1573348"/>
            <a:ext cx="8926602" cy="304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>Где и почему рождаются предприниматели новой экономики: роль университетов и бизнес-школ</a:t>
            </a:r>
          </a:p>
          <a:p>
            <a:endParaRPr lang="ru-RU" sz="4000" b="1" dirty="0"/>
          </a:p>
          <a:p>
            <a:r>
              <a:rPr lang="ru-RU" sz="2400" b="1" dirty="0"/>
              <a:t>(предварительные результаты 3-й волны исследования</a:t>
            </a:r>
          </a:p>
          <a:p>
            <a:r>
              <a:rPr lang="ru-RU" sz="2400" b="1" dirty="0"/>
              <a:t>предпринимательских университетов и бизнес-школ, 2020)</a:t>
            </a:r>
          </a:p>
          <a:p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28" y="393255"/>
            <a:ext cx="1827271" cy="5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9814" y="6262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17.09.2020</a:t>
            </a:r>
          </a:p>
        </p:txBody>
      </p:sp>
      <p:pic>
        <p:nvPicPr>
          <p:cNvPr id="9" name="Picture 10" descr="медиахолдинг экспе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7" y="323591"/>
            <a:ext cx="1794048" cy="5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73E18-93C1-466D-9EF2-F4E30EACD520}"/>
              </a:ext>
            </a:extLst>
          </p:cNvPr>
          <p:cNvSpPr txBox="1"/>
          <p:nvPr/>
        </p:nvSpPr>
        <p:spPr>
          <a:xfrm>
            <a:off x="6041800" y="4638924"/>
            <a:ext cx="5444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+mn-lt"/>
              </a:rPr>
              <a:t>Дмитрий Толмачев</a:t>
            </a:r>
          </a:p>
          <a:p>
            <a:pPr algn="r"/>
            <a:r>
              <a:rPr lang="ru-RU" dirty="0">
                <a:latin typeface="+mn-lt"/>
              </a:rPr>
              <a:t>Директор АЦ «Эксперт»,</a:t>
            </a:r>
          </a:p>
          <a:p>
            <a:pPr algn="r"/>
            <a:r>
              <a:rPr lang="ru-RU" dirty="0"/>
              <a:t>Вице-президент АНЦЭА,</a:t>
            </a:r>
          </a:p>
          <a:p>
            <a:pPr algn="r"/>
            <a:r>
              <a:rPr lang="ru-RU" dirty="0">
                <a:latin typeface="+mn-lt"/>
              </a:rPr>
              <a:t>Кристина </a:t>
            </a:r>
            <a:r>
              <a:rPr lang="ru-RU" dirty="0" err="1">
                <a:latin typeface="+mn-lt"/>
              </a:rPr>
              <a:t>Чукавина</a:t>
            </a:r>
            <a:r>
              <a:rPr lang="ru-RU" dirty="0">
                <a:latin typeface="+mn-lt"/>
              </a:rPr>
              <a:t>,</a:t>
            </a:r>
          </a:p>
          <a:p>
            <a:pPr algn="r"/>
            <a:r>
              <a:rPr lang="ru-RU" dirty="0"/>
              <a:t>Руководитель проекта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46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1371" y="157877"/>
            <a:ext cx="8777356" cy="559333"/>
          </a:xfrm>
        </p:spPr>
        <p:txBody>
          <a:bodyPr>
            <a:noAutofit/>
          </a:bodyPr>
          <a:lstStyle/>
          <a:p>
            <a:r>
              <a:rPr lang="ru-RU" sz="3200" b="1" dirty="0" err="1"/>
              <a:t>Стартапы</a:t>
            </a:r>
            <a:r>
              <a:rPr lang="ru-RU" sz="3200" b="1" dirty="0"/>
              <a:t> с российскими корнями 2011-2020</a:t>
            </a: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4" y="200420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759753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4253" y="971694"/>
            <a:ext cx="581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Проекты с наибольшими привлеченными инвестициями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8222" y="991919"/>
            <a:ext cx="508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Проекты с наиболее часто посещаемыми сайтами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4253" y="1561438"/>
          <a:ext cx="5851747" cy="49642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99">
                  <a:extLst>
                    <a:ext uri="{9D8B030D-6E8A-4147-A177-3AD203B41FA5}">
                      <a16:colId xmlns:a16="http://schemas.microsoft.com/office/drawing/2014/main" val="2031461727"/>
                    </a:ext>
                  </a:extLst>
                </a:gridCol>
              </a:tblGrid>
              <a:tr h="372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стартап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дата основания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локация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основатели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Инвестиции</a:t>
                      </a:r>
                    </a:p>
                  </a:txBody>
                  <a:tcPr marL="3144" marR="3144" marT="31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Revolut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Лондон, 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Сторонский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(МФТИ,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РЭШ)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Telegram Messenger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Лондон, 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Павел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Дуров, Николай Дуров (СПбГУ)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ServiceTitan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Калифорния, США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Александр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Якунин (</a:t>
                      </a:r>
                      <a:r>
                        <a:rPr lang="ru-RU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УрФУ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MemSQL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Калифорния, США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Никита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Шамгунов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УрФУ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ИТМО)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StoreDot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Тель-Авив,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Израиль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Litsyn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(ЛЭТИ)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Waves Platform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Москва,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Россия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Александр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Иванов (МГУ, Лейпцигский университет)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Alcresta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Массачусетс, США</a:t>
                      </a: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Алексей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Марголин (МГУ)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Сингапур, Сингапур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Александр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Скиданов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ИжГТУ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Лондон, 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Роман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Зелов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ТвГУ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Вячеслав Славинский (МГУ),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Alexander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Glasman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(СПбГУ)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Workato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Калифорния,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США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Алексей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Тимановский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(МГУ)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378222" y="1561440"/>
          <a:ext cx="5560399" cy="49642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2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279">
                  <a:extLst>
                    <a:ext uri="{9D8B030D-6E8A-4147-A177-3AD203B41FA5}">
                      <a16:colId xmlns:a16="http://schemas.microsoft.com/office/drawing/2014/main" val="2112301783"/>
                    </a:ext>
                  </a:extLst>
                </a:gridCol>
              </a:tblGrid>
              <a:tr h="318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стартап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дата основания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локация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основатели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Инвестиции</a:t>
                      </a:r>
                    </a:p>
                  </a:txBody>
                  <a:tcPr marL="2922" marR="2922" marT="2922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Telegram Messenger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Лондон, 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Николай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Дуров, Павел Дуров (СПбГУ)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TradingView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Лондон, 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Constantine Ivanov</a:t>
                      </a:r>
                    </a:p>
                    <a:p>
                      <a:pPr algn="ctr" fontAlgn="b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(Московский технологический университет гражданской авиации)</a:t>
                      </a: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 млн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ru-RU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Republic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Махараштра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Индия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Peter Green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(ВШЭ, МГУ)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Coub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Москва,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Россия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Михаил Табунов (ГУУ), Антон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Гладкобородов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МИСиС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Игорь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Гладкобородов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(МАИ,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Combinator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млн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SendPulse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Нью-Йорк,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США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Евгений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Медведников (СПбГУ)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 млн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ManyChat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Калифорния, США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Mikael Yan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(ВШЭ,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Сколтех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TheQuestion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Лимассол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Кипр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Тоня Самсонова (ВШЭ)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Skyeng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Москва,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Россия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Денис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Сметнев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Харитон Матвеев, Георгий Соболев (МФТИ)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млн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Revolut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Лондон, 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Сторонский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(МФТИ, РЭШ)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44" marR="3144" marT="3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Dating Group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Слима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Мальта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Дмитрий Волков (МГУ, Бизнес-школа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Сколково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2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1371" y="157877"/>
            <a:ext cx="8777356" cy="559333"/>
          </a:xfrm>
        </p:spPr>
        <p:txBody>
          <a:bodyPr>
            <a:noAutofit/>
          </a:bodyPr>
          <a:lstStyle/>
          <a:p>
            <a:r>
              <a:rPr lang="ru-RU" sz="3200" b="1" dirty="0"/>
              <a:t>Стартапы с российскими корнями 2018-2020</a:t>
            </a: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4" y="200420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759753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364" y="841023"/>
            <a:ext cx="8267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Перспективные проекты последних лет (наибольшие инвестиции 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или в тренде)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64681"/>
              </p:ext>
            </p:extLst>
          </p:nvPr>
        </p:nvGraphicFramePr>
        <p:xfrm>
          <a:off x="122968" y="1254192"/>
          <a:ext cx="11580879" cy="525859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78075">
                  <a:extLst>
                    <a:ext uri="{9D8B030D-6E8A-4147-A177-3AD203B41FA5}">
                      <a16:colId xmlns:a16="http://schemas.microsoft.com/office/drawing/2014/main" val="2833501420"/>
                    </a:ext>
                  </a:extLst>
                </a:gridCol>
                <a:gridCol w="828364">
                  <a:extLst>
                    <a:ext uri="{9D8B030D-6E8A-4147-A177-3AD203B41FA5}">
                      <a16:colId xmlns:a16="http://schemas.microsoft.com/office/drawing/2014/main" val="1033926538"/>
                    </a:ext>
                  </a:extLst>
                </a:gridCol>
                <a:gridCol w="1884619">
                  <a:extLst>
                    <a:ext uri="{9D8B030D-6E8A-4147-A177-3AD203B41FA5}">
                      <a16:colId xmlns:a16="http://schemas.microsoft.com/office/drawing/2014/main" val="1930558948"/>
                    </a:ext>
                  </a:extLst>
                </a:gridCol>
                <a:gridCol w="2472267">
                  <a:extLst>
                    <a:ext uri="{9D8B030D-6E8A-4147-A177-3AD203B41FA5}">
                      <a16:colId xmlns:a16="http://schemas.microsoft.com/office/drawing/2014/main" val="357337539"/>
                    </a:ext>
                  </a:extLst>
                </a:gridCol>
                <a:gridCol w="1332089">
                  <a:extLst>
                    <a:ext uri="{9D8B030D-6E8A-4147-A177-3AD203B41FA5}">
                      <a16:colId xmlns:a16="http://schemas.microsoft.com/office/drawing/2014/main" val="871109759"/>
                    </a:ext>
                  </a:extLst>
                </a:gridCol>
                <a:gridCol w="2991555">
                  <a:extLst>
                    <a:ext uri="{9D8B030D-6E8A-4147-A177-3AD203B41FA5}">
                      <a16:colId xmlns:a16="http://schemas.microsoft.com/office/drawing/2014/main" val="97255524"/>
                    </a:ext>
                  </a:extLst>
                </a:gridCol>
                <a:gridCol w="993910">
                  <a:extLst>
                    <a:ext uri="{9D8B030D-6E8A-4147-A177-3AD203B41FA5}">
                      <a16:colId xmlns:a16="http://schemas.microsoft.com/office/drawing/2014/main" val="960453699"/>
                    </a:ext>
                  </a:extLst>
                </a:gridCol>
              </a:tblGrid>
              <a:tr h="4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основания</a:t>
                      </a: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категории</a:t>
                      </a: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локация</a:t>
                      </a: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основатели</a:t>
                      </a: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Инвестиции</a:t>
                      </a:r>
                    </a:p>
                  </a:txBody>
                  <a:tcPr marL="1791" marR="1791" marT="17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36233"/>
                  </a:ext>
                </a:extLst>
              </a:tr>
              <a:tr h="5826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Amuleit</a:t>
                      </a:r>
                      <a:endParaRPr lang="en-US" sz="1000" u="none" strike="noStrike" kern="1200" dirty="0">
                        <a:effectLst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(COVID-19 Contact Tracer)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2020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Health Care, Software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Система, позволяющая выявлять сотрудников, инфицированных COVID-19, тем самым спасти бизнес от банкротства из-за карантина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Калифорния, США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Александр Кожевников (МФТИ,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Иннополис</a:t>
                      </a:r>
                      <a:r>
                        <a:rPr lang="ru-RU" sz="1000" u="none" strike="noStrike" kern="1200" dirty="0">
                          <a:effectLst/>
                        </a:rPr>
                        <a:t>,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ПенГУ</a:t>
                      </a:r>
                      <a:r>
                        <a:rPr lang="ru-RU" sz="1000" u="none" strike="noStrike" kern="1200" dirty="0">
                          <a:effectLst/>
                        </a:rPr>
                        <a:t>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3749394"/>
                  </a:ext>
                </a:extLst>
              </a:tr>
              <a:tr h="2599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Toki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2020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Sales and Marketing, Software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Модуль для поиска трендов и аналитики для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TikTok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Массачусетс, США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Владимир Есаулов (Владимирский государственный университет)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785130"/>
                  </a:ext>
                </a:extLst>
              </a:tr>
              <a:tr h="4858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SoftSmile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2019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Health Care, Software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Программное обеспечение для стоматологов и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ортодонтов</a:t>
                      </a:r>
                      <a:r>
                        <a:rPr lang="ru-RU" sz="1000" u="none" strike="noStrike" kern="1200" dirty="0">
                          <a:effectLst/>
                        </a:rPr>
                        <a:t>, помогающее</a:t>
                      </a:r>
                      <a:r>
                        <a:rPr lang="ru-RU" sz="1000" u="none" strike="noStrike" kern="1200" baseline="0" dirty="0">
                          <a:effectLst/>
                        </a:rPr>
                        <a:t> </a:t>
                      </a:r>
                      <a:r>
                        <a:rPr lang="ru-RU" sz="1000" u="none" strike="noStrike" kern="1200" dirty="0">
                          <a:effectLst/>
                        </a:rPr>
                        <a:t>составить план лечения автоматически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Нью-Йорк, США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err="1">
                          <a:effectLst/>
                        </a:rPr>
                        <a:t>Хамзат</a:t>
                      </a:r>
                      <a:r>
                        <a:rPr lang="ru-RU" sz="1000" u="none" strike="noStrike" kern="1200" dirty="0">
                          <a:effectLst/>
                        </a:rPr>
                        <a:t>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Асамбаев</a:t>
                      </a:r>
                      <a:r>
                        <a:rPr lang="ru-RU" sz="1000" u="none" strike="noStrike" kern="1200" dirty="0">
                          <a:effectLst/>
                        </a:rPr>
                        <a:t> (ВШЭ, МГУ)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107067"/>
                  </a:ext>
                </a:extLst>
              </a:tr>
              <a:tr h="7439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Arloid</a:t>
                      </a:r>
                      <a:r>
                        <a:rPr lang="en-US" sz="1000" u="none" strike="noStrike" kern="1200" dirty="0">
                          <a:effectLst/>
                        </a:rPr>
                        <a:t> Automation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2019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Artificial Intelligence, Data and Analytics, Energy, Information Technology, Real Estate, Science and Engineering, Software, Sustainability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Система для автоматического изменения настроек отопления, вентиляции и кондиционирования (HVAC) в зависимости от изменяющихся условий окружающей среды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Калифорния, США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Анатолий Асеев (СПбГУ, Чувашский государственный университет)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428024"/>
                  </a:ext>
                </a:extLst>
              </a:tr>
              <a:tr h="1954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effectLst/>
                        </a:rPr>
                        <a:t>Insolar Technologies</a:t>
                      </a:r>
                      <a:endParaRPr lang="en-US" sz="1000" u="none" strike="noStrike" kern="1200" dirty="0" err="1">
                        <a:effectLst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2018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Blockchain</a:t>
                      </a:r>
                      <a:r>
                        <a:rPr lang="en-US" sz="1000" u="none" strike="noStrike" kern="1200" dirty="0">
                          <a:effectLst/>
                        </a:rPr>
                        <a:t>, Internet, IT Infrastructure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err="1">
                          <a:effectLst/>
                        </a:rPr>
                        <a:t>Блокчейн</a:t>
                      </a:r>
                      <a:r>
                        <a:rPr lang="ru-RU" sz="1000" u="none" strike="noStrike" kern="1200" dirty="0">
                          <a:effectLst/>
                        </a:rPr>
                        <a:t>-платформа для бизнеса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Москва, Россия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Андрей Жулин, Дмитрий Жулин (МГТУ Баумана, Университет Лондона) , Пётр Федченков (МГУ)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7016311"/>
                  </a:ext>
                </a:extLst>
              </a:tr>
              <a:tr h="4212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NEAR Protocol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2018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</a:rPr>
                        <a:t>Information Technology, Software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err="1">
                          <a:effectLst/>
                        </a:rPr>
                        <a:t>Блокчейн</a:t>
                      </a:r>
                      <a:r>
                        <a:rPr lang="ru-RU" sz="1000" u="none" strike="noStrike" kern="1200" dirty="0">
                          <a:effectLst/>
                        </a:rPr>
                        <a:t>-платформа для обеспечения улучшения производительности труда и удобства работы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Калифорния, США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err="1">
                          <a:effectLst/>
                        </a:rPr>
                        <a:t>Александер</a:t>
                      </a:r>
                      <a:r>
                        <a:rPr lang="ru-RU" sz="1000" u="none" strike="noStrike" kern="1200" dirty="0">
                          <a:effectLst/>
                        </a:rPr>
                        <a:t>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Скиданов</a:t>
                      </a:r>
                      <a:r>
                        <a:rPr lang="ru-RU" sz="1000" u="none" strike="noStrike" kern="1200" dirty="0">
                          <a:effectLst/>
                        </a:rPr>
                        <a:t> (Ижевский государственный технический университет)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6544799"/>
                  </a:ext>
                </a:extLst>
              </a:tr>
              <a:tr h="3890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Simdaq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2018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effectLst/>
                        </a:rPr>
                        <a:t>Financial Services, Lending and Investments, Payments, Software</a:t>
                      </a:r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Универсальная платформа для совершенствования торговли и управления активами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err="1">
                          <a:effectLst/>
                        </a:rPr>
                        <a:t>Лимассол</a:t>
                      </a:r>
                      <a:r>
                        <a:rPr lang="ru-RU" sz="1000" u="none" strike="noStrike" kern="1200" dirty="0">
                          <a:effectLst/>
                        </a:rPr>
                        <a:t>, Кипр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Владимир Левитин (СПбГУ, ИТМО, СПб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Политех</a:t>
                      </a:r>
                      <a:r>
                        <a:rPr lang="ru-RU" sz="1000" u="none" strike="noStrike" kern="1200" dirty="0">
                          <a:effectLst/>
                        </a:rPr>
                        <a:t>. Ун-т Петра Великого)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207739"/>
                  </a:ext>
                </a:extLst>
              </a:tr>
              <a:tr h="5503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ElectroNeek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2018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effectLst/>
                        </a:rPr>
                        <a:t>Consumer Electronics, Hardware, Health Care, Information Technology, Manufacturing, Science and Engineering, Software</a:t>
                      </a:r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Роботизированная платформа для создания цифровой рабочей силы и личных помощников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Калифорния, США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Дмитрий Карпов (МГУ)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687070"/>
                  </a:ext>
                </a:extLst>
              </a:tr>
              <a:tr h="4858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HyPoint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2018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effectLst/>
                        </a:rPr>
                        <a:t>Consumer Electronics, Consumer Goods, Energy, Hardware, Science and Engineering, Sustainability, Transportation</a:t>
                      </a:r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Система водородных топливных элементов нового поколения для авиакосмической промышленности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Калифорния, США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Сергей Шубенков (МФТИ), Сергей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Нефедкин</a:t>
                      </a:r>
                      <a:r>
                        <a:rPr lang="ru-RU" sz="1000" u="none" strike="noStrike" kern="1200" dirty="0">
                          <a:effectLst/>
                        </a:rPr>
                        <a:t> (МЭИ), Александр Иваненко (</a:t>
                      </a:r>
                      <a:r>
                        <a:rPr lang="ru-RU" sz="1000" u="none" strike="noStrike" kern="1200" dirty="0" err="1">
                          <a:effectLst/>
                        </a:rPr>
                        <a:t>РАНХиГС</a:t>
                      </a:r>
                      <a:r>
                        <a:rPr lang="ru-RU" sz="1000" u="none" strike="noStrike" kern="1200" dirty="0">
                          <a:effectLst/>
                        </a:rPr>
                        <a:t>), Сергей Панов (Рыбинский государственный авиационный технический ун-т)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65302"/>
                  </a:ext>
                </a:extLst>
              </a:tr>
              <a:tr h="2276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effectLst/>
                        </a:rPr>
                        <a:t>Winstrike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2018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effectLst/>
                        </a:rPr>
                        <a:t>Apps, Mobile, Sales and Marketing, Software, Sports</a:t>
                      </a:r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Платформа для популяризации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киберспорта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effectLst/>
                        </a:rPr>
                        <a:t>Москва, Россия</a:t>
                      </a:r>
                      <a:endParaRPr lang="ru-RU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effectLst/>
                        </a:rPr>
                        <a:t>Ярослав Комков (Российский университет кооперации)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 млн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91" marR="1791" marT="1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048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1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ctrTitle"/>
          </p:nvPr>
        </p:nvSpPr>
        <p:spPr>
          <a:xfrm>
            <a:off x="335361" y="3332989"/>
            <a:ext cx="9215601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ru-RU" sz="5867" dirty="0">
                <a:solidFill>
                  <a:schemeClr val="tx1"/>
                </a:solidFill>
              </a:rPr>
              <a:t>Основные результаты: образовательные и географические траектории основателей </a:t>
            </a:r>
            <a:r>
              <a:rPr lang="ru-RU" sz="5867" dirty="0" err="1">
                <a:solidFill>
                  <a:schemeClr val="tx1"/>
                </a:solidFill>
              </a:rPr>
              <a:t>стартапов</a:t>
            </a:r>
            <a:endParaRPr sz="5867" dirty="0">
              <a:solidFill>
                <a:schemeClr val="tx1"/>
              </a:solidFill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9360363" y="3756576"/>
            <a:ext cx="23472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16000" b="1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60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61" y="247477"/>
            <a:ext cx="2438317" cy="72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4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C7EEEE-9EDC-4102-9072-5EA39B5E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8" t="20905" r="21296" b="12589"/>
          <a:stretch/>
        </p:blipFill>
        <p:spPr>
          <a:xfrm>
            <a:off x="0" y="1091232"/>
            <a:ext cx="9827245" cy="576676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7199" y="131751"/>
            <a:ext cx="8976138" cy="559333"/>
          </a:xfrm>
        </p:spPr>
        <p:txBody>
          <a:bodyPr>
            <a:noAutofit/>
          </a:bodyPr>
          <a:lstStyle/>
          <a:p>
            <a:r>
              <a:rPr lang="ru-RU" sz="3200" b="1" dirty="0"/>
              <a:t>Где учились основатели и где созданы </a:t>
            </a:r>
            <a:r>
              <a:rPr lang="ru-RU" sz="3200" b="1" dirty="0" err="1"/>
              <a:t>стартапы</a:t>
            </a:r>
            <a:r>
              <a:rPr lang="ru-RU" sz="3200" b="1" dirty="0"/>
              <a:t>: занимательная география</a:t>
            </a:r>
          </a:p>
        </p:txBody>
      </p:sp>
      <p:pic>
        <p:nvPicPr>
          <p:cNvPr id="7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4" y="200420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861353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A419DD5-0F58-4599-9AFF-BA5EF788E2A6}"/>
              </a:ext>
            </a:extLst>
          </p:cNvPr>
          <p:cNvSpPr txBox="1"/>
          <p:nvPr/>
        </p:nvSpPr>
        <p:spPr>
          <a:xfrm>
            <a:off x="9090456" y="3310001"/>
            <a:ext cx="2852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*Где учился в российском университете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где создал стартап за рубежом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Показаны только крупные потоки с числом основателей не меньше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Красные стрелки – потоки из Москвы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Синие стрелки – потоки из СПб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Черные стрелки – потоки из регионов</a:t>
            </a:r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920B2701-99EF-4477-913A-61A5C3870289}"/>
              </a:ext>
            </a:extLst>
          </p:cNvPr>
          <p:cNvGrpSpPr/>
          <p:nvPr/>
        </p:nvGrpSpPr>
        <p:grpSpPr>
          <a:xfrm>
            <a:off x="154348" y="1903847"/>
            <a:ext cx="8696968" cy="4781727"/>
            <a:chOff x="573898" y="1643989"/>
            <a:chExt cx="8696968" cy="4781727"/>
          </a:xfrm>
        </p:grpSpPr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EFA7551F-9A1D-4ED3-A810-908ED94A411C}"/>
                </a:ext>
              </a:extLst>
            </p:cNvPr>
            <p:cNvGrpSpPr/>
            <p:nvPr/>
          </p:nvGrpSpPr>
          <p:grpSpPr>
            <a:xfrm>
              <a:off x="573898" y="1643989"/>
              <a:ext cx="8696968" cy="4668399"/>
              <a:chOff x="668901" y="1715241"/>
              <a:chExt cx="8696968" cy="4668399"/>
            </a:xfrm>
          </p:grpSpPr>
          <p:grpSp>
            <p:nvGrpSpPr>
              <p:cNvPr id="150" name="Группа 149">
                <a:extLst>
                  <a:ext uri="{FF2B5EF4-FFF2-40B4-BE49-F238E27FC236}">
                    <a16:creationId xmlns:a16="http://schemas.microsoft.com/office/drawing/2014/main" id="{D5DB2606-C1D4-4447-97E3-C100B8F9324D}"/>
                  </a:ext>
                </a:extLst>
              </p:cNvPr>
              <p:cNvGrpSpPr/>
              <p:nvPr/>
            </p:nvGrpSpPr>
            <p:grpSpPr>
              <a:xfrm>
                <a:off x="5822260" y="3084136"/>
                <a:ext cx="3477358" cy="1109218"/>
                <a:chOff x="5822260" y="3084136"/>
                <a:chExt cx="3477358" cy="1109218"/>
              </a:xfrm>
            </p:grpSpPr>
            <p:grpSp>
              <p:nvGrpSpPr>
                <p:cNvPr id="191" name="Группа 190">
                  <a:extLst>
                    <a:ext uri="{FF2B5EF4-FFF2-40B4-BE49-F238E27FC236}">
                      <a16:creationId xmlns:a16="http://schemas.microsoft.com/office/drawing/2014/main" id="{4A03E628-F5E1-4FA4-AC59-FFE0770F9A1C}"/>
                    </a:ext>
                  </a:extLst>
                </p:cNvPr>
                <p:cNvGrpSpPr/>
                <p:nvPr/>
              </p:nvGrpSpPr>
              <p:grpSpPr>
                <a:xfrm>
                  <a:off x="5822260" y="3098122"/>
                  <a:ext cx="3477358" cy="1095232"/>
                  <a:chOff x="6456006" y="2747997"/>
                  <a:chExt cx="3477358" cy="1095232"/>
                </a:xfrm>
              </p:grpSpPr>
              <p:grpSp>
                <p:nvGrpSpPr>
                  <p:cNvPr id="198" name="Группа 197">
                    <a:extLst>
                      <a:ext uri="{FF2B5EF4-FFF2-40B4-BE49-F238E27FC236}">
                        <a16:creationId xmlns:a16="http://schemas.microsoft.com/office/drawing/2014/main" id="{69BD332B-37B2-4E24-A898-D0033FED7FFC}"/>
                      </a:ext>
                    </a:extLst>
                  </p:cNvPr>
                  <p:cNvGrpSpPr/>
                  <p:nvPr/>
                </p:nvGrpSpPr>
                <p:grpSpPr>
                  <a:xfrm>
                    <a:off x="7089569" y="3041788"/>
                    <a:ext cx="2424902" cy="598901"/>
                    <a:chOff x="7089569" y="3041788"/>
                    <a:chExt cx="2424902" cy="598901"/>
                  </a:xfrm>
                </p:grpSpPr>
                <p:cxnSp>
                  <p:nvCxnSpPr>
                    <p:cNvPr id="206" name="Прямая соединительная линия 205">
                      <a:extLst>
                        <a:ext uri="{FF2B5EF4-FFF2-40B4-BE49-F238E27FC236}">
                          <a16:creationId xmlns:a16="http://schemas.microsoft.com/office/drawing/2014/main" id="{F4D3E56F-9FCC-4C4A-8E2A-5196540F0BD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089569" y="3384468"/>
                      <a:ext cx="95002" cy="9500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Прямая соединительная линия 206">
                      <a:extLst>
                        <a:ext uri="{FF2B5EF4-FFF2-40B4-BE49-F238E27FC236}">
                          <a16:creationId xmlns:a16="http://schemas.microsoft.com/office/drawing/2014/main" id="{B0976E7E-504D-47CC-9596-6BCEB5C6FD6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588332" y="3572019"/>
                      <a:ext cx="152013" cy="6867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Прямая соединительная линия 207">
                      <a:extLst>
                        <a:ext uri="{FF2B5EF4-FFF2-40B4-BE49-F238E27FC236}">
                          <a16:creationId xmlns:a16="http://schemas.microsoft.com/office/drawing/2014/main" id="{BA0877A9-EF2A-46AE-8586-8253E79E9C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125442" y="3450051"/>
                      <a:ext cx="68533" cy="12196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Прямая соединительная линия 208">
                      <a:extLst>
                        <a:ext uri="{FF2B5EF4-FFF2-40B4-BE49-F238E27FC236}">
                          <a16:creationId xmlns:a16="http://schemas.microsoft.com/office/drawing/2014/main" id="{FB355AF4-5278-40A7-BFCC-C9B7D63252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19177" y="3041788"/>
                      <a:ext cx="195294" cy="23554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B9AA0586-5B97-4439-8198-5C0C984D9334}"/>
                      </a:ext>
                    </a:extLst>
                  </p:cNvPr>
                  <p:cNvSpPr txBox="1"/>
                  <p:nvPr/>
                </p:nvSpPr>
                <p:spPr>
                  <a:xfrm>
                    <a:off x="6556741" y="3346347"/>
                    <a:ext cx="76495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Москва</a:t>
                    </a:r>
                  </a:p>
                </p:txBody>
              </p:sp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86F6AF48-8B78-4EBE-A5E0-4A171DAFA550}"/>
                      </a:ext>
                    </a:extLst>
                  </p:cNvPr>
                  <p:cNvSpPr txBox="1"/>
                  <p:nvPr/>
                </p:nvSpPr>
                <p:spPr>
                  <a:xfrm>
                    <a:off x="7058033" y="3535452"/>
                    <a:ext cx="7569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Самара</a:t>
                    </a:r>
                  </a:p>
                </p:txBody>
              </p: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9B725240-5B9D-47CC-A4EB-E76FF66B4077}"/>
                      </a:ext>
                    </a:extLst>
                  </p:cNvPr>
                  <p:cNvSpPr txBox="1"/>
                  <p:nvPr/>
                </p:nvSpPr>
                <p:spPr>
                  <a:xfrm>
                    <a:off x="7674683" y="3486800"/>
                    <a:ext cx="9960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Челябинск</a:t>
                    </a:r>
                  </a:p>
                </p:txBody>
              </p:sp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462840FF-349B-4235-B96C-AB3E0CF23F08}"/>
                      </a:ext>
                    </a:extLst>
                  </p:cNvPr>
                  <p:cNvSpPr txBox="1"/>
                  <p:nvPr/>
                </p:nvSpPr>
                <p:spPr>
                  <a:xfrm>
                    <a:off x="6456006" y="2747997"/>
                    <a:ext cx="14571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Санкт-Петербург</a:t>
                    </a:r>
                  </a:p>
                </p:txBody>
              </p:sp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B7DDBB1A-47D4-49E0-A136-134D26DF9F74}"/>
                      </a:ext>
                    </a:extLst>
                  </p:cNvPr>
                  <p:cNvSpPr txBox="1"/>
                  <p:nvPr/>
                </p:nvSpPr>
                <p:spPr>
                  <a:xfrm>
                    <a:off x="8187808" y="3348879"/>
                    <a:ext cx="130696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Новосибирск</a:t>
                    </a:r>
                  </a:p>
                </p:txBody>
              </p:sp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306A0FD4-1E32-4D96-AD70-4FB7FE249465}"/>
                      </a:ext>
                    </a:extLst>
                  </p:cNvPr>
                  <p:cNvSpPr txBox="1"/>
                  <p:nvPr/>
                </p:nvSpPr>
                <p:spPr>
                  <a:xfrm>
                    <a:off x="8865443" y="2879087"/>
                    <a:ext cx="106792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Красноярск</a:t>
                    </a:r>
                  </a:p>
                </p:txBody>
              </p:sp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AE588D85-C5E2-4898-A559-F63211F7D0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06323" y="2966265"/>
                    <a:ext cx="71134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Казань</a:t>
                    </a:r>
                  </a:p>
                </p:txBody>
              </p:sp>
            </p:grpSp>
            <p:cxnSp>
              <p:nvCxnSpPr>
                <p:cNvPr id="192" name="Прямая соединительная линия 191">
                  <a:extLst>
                    <a:ext uri="{FF2B5EF4-FFF2-40B4-BE49-F238E27FC236}">
                      <a16:creationId xmlns:a16="http://schemas.microsoft.com/office/drawing/2014/main" id="{EFA93DF9-6D97-4B66-8E94-8A4FE7E7CAEA}"/>
                    </a:ext>
                  </a:extLst>
                </p:cNvPr>
                <p:cNvCxnSpPr/>
                <p:nvPr/>
              </p:nvCxnSpPr>
              <p:spPr>
                <a:xfrm flipH="1" flipV="1">
                  <a:off x="6693607" y="3555292"/>
                  <a:ext cx="114808" cy="503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>
                  <a:extLst>
                    <a:ext uri="{FF2B5EF4-FFF2-40B4-BE49-F238E27FC236}">
                      <a16:creationId xmlns:a16="http://schemas.microsoft.com/office/drawing/2014/main" id="{0612F938-DB96-452C-A50F-57C2AD49442A}"/>
                    </a:ext>
                  </a:extLst>
                </p:cNvPr>
                <p:cNvCxnSpPr>
                  <a:cxnSpLocks/>
                  <a:endCxn id="158" idx="0"/>
                </p:cNvCxnSpPr>
                <p:nvPr/>
              </p:nvCxnSpPr>
              <p:spPr>
                <a:xfrm>
                  <a:off x="8136582" y="3494670"/>
                  <a:ext cx="235522" cy="916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887EB80B-CC1C-46D0-8D71-CFDDCBD6CE98}"/>
                    </a:ext>
                  </a:extLst>
                </p:cNvPr>
                <p:cNvSpPr txBox="1"/>
                <p:nvPr/>
              </p:nvSpPr>
              <p:spPr>
                <a:xfrm>
                  <a:off x="7723076" y="3304097"/>
                  <a:ext cx="631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Томск</a:t>
                  </a:r>
                </a:p>
              </p:txBody>
            </p:sp>
            <p:cxnSp>
              <p:nvCxnSpPr>
                <p:cNvPr id="195" name="Прямая соединительная линия 194">
                  <a:extLst>
                    <a:ext uri="{FF2B5EF4-FFF2-40B4-BE49-F238E27FC236}">
                      <a16:creationId xmlns:a16="http://schemas.microsoft.com/office/drawing/2014/main" id="{91883873-1D79-48BF-B9CC-B1D20E81F5F1}"/>
                    </a:ext>
                  </a:extLst>
                </p:cNvPr>
                <p:cNvCxnSpPr/>
                <p:nvPr/>
              </p:nvCxnSpPr>
              <p:spPr>
                <a:xfrm flipV="1">
                  <a:off x="7442047" y="3299415"/>
                  <a:ext cx="83915" cy="3124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33557660-407B-4E13-ADF7-54D83FF59956}"/>
                    </a:ext>
                  </a:extLst>
                </p:cNvPr>
                <p:cNvSpPr txBox="1"/>
                <p:nvPr/>
              </p:nvSpPr>
              <p:spPr>
                <a:xfrm>
                  <a:off x="7284157" y="3084136"/>
                  <a:ext cx="1219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Екатеринбург</a:t>
                  </a:r>
                </a:p>
              </p:txBody>
            </p:sp>
            <p:cxnSp>
              <p:nvCxnSpPr>
                <p:cNvPr id="197" name="Прямая соединительная линия 196">
                  <a:extLst>
                    <a:ext uri="{FF2B5EF4-FFF2-40B4-BE49-F238E27FC236}">
                      <a16:creationId xmlns:a16="http://schemas.microsoft.com/office/drawing/2014/main" id="{0E16EBF8-EE26-4A57-B4AB-B94954609E14}"/>
                    </a:ext>
                  </a:extLst>
                </p:cNvPr>
                <p:cNvCxnSpPr/>
                <p:nvPr/>
              </p:nvCxnSpPr>
              <p:spPr>
                <a:xfrm flipV="1">
                  <a:off x="7054892" y="3543061"/>
                  <a:ext cx="126333" cy="11926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7548B8C7-D0DA-4798-B9C7-2640FF8F2677}"/>
                  </a:ext>
                </a:extLst>
              </p:cNvPr>
              <p:cNvGrpSpPr/>
              <p:nvPr/>
            </p:nvGrpSpPr>
            <p:grpSpPr>
              <a:xfrm>
                <a:off x="2133004" y="3398411"/>
                <a:ext cx="6908660" cy="2714610"/>
                <a:chOff x="2176114" y="3413309"/>
                <a:chExt cx="6908660" cy="2714610"/>
              </a:xfrm>
            </p:grpSpPr>
            <p:grpSp>
              <p:nvGrpSpPr>
                <p:cNvPr id="184" name="Группа 183">
                  <a:extLst>
                    <a:ext uri="{FF2B5EF4-FFF2-40B4-BE49-F238E27FC236}">
                      <a16:creationId xmlns:a16="http://schemas.microsoft.com/office/drawing/2014/main" id="{C5A5236D-FB0B-40F4-A902-999107174295}"/>
                    </a:ext>
                  </a:extLst>
                </p:cNvPr>
                <p:cNvGrpSpPr/>
                <p:nvPr/>
              </p:nvGrpSpPr>
              <p:grpSpPr>
                <a:xfrm>
                  <a:off x="2176114" y="3413309"/>
                  <a:ext cx="6908660" cy="2714610"/>
                  <a:chOff x="2176114" y="3413309"/>
                  <a:chExt cx="6908660" cy="2714610"/>
                </a:xfrm>
              </p:grpSpPr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3B960B11-4562-4D33-B298-FAD4ED69915C}"/>
                      </a:ext>
                    </a:extLst>
                  </p:cNvPr>
                  <p:cNvSpPr txBox="1"/>
                  <p:nvPr/>
                </p:nvSpPr>
                <p:spPr>
                  <a:xfrm>
                    <a:off x="5795374" y="3413309"/>
                    <a:ext cx="1115434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Н. Новгород</a:t>
                    </a:r>
                  </a:p>
                </p:txBody>
              </p:sp>
              <p:cxnSp>
                <p:nvCxnSpPr>
                  <p:cNvPr id="187" name="Скругленная соединительная линия 49">
                    <a:extLst>
                      <a:ext uri="{FF2B5EF4-FFF2-40B4-BE49-F238E27FC236}">
                        <a16:creationId xmlns:a16="http://schemas.microsoft.com/office/drawing/2014/main" id="{0E762F16-19D0-42B7-951D-A2FDEBE5FD42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054927" y="3710305"/>
                    <a:ext cx="1455064" cy="24287"/>
                  </a:xfrm>
                  <a:prstGeom prst="curvedConnector3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Скругленная соединительная линия 50">
                    <a:extLst>
                      <a:ext uri="{FF2B5EF4-FFF2-40B4-BE49-F238E27FC236}">
                        <a16:creationId xmlns:a16="http://schemas.microsoft.com/office/drawing/2014/main" id="{04DD9D78-E791-41F2-96EC-5F2FDEB47886}"/>
                      </a:ext>
                    </a:extLst>
                  </p:cNvPr>
                  <p:cNvCxnSpPr/>
                  <p:nvPr/>
                </p:nvCxnSpPr>
                <p:spPr>
                  <a:xfrm>
                    <a:off x="6503324" y="3734593"/>
                    <a:ext cx="2150305" cy="1028963"/>
                  </a:xfrm>
                  <a:prstGeom prst="curvedConnector3">
                    <a:avLst>
                      <a:gd name="adj1" fmla="val -49959"/>
                    </a:avLst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Скругленная соединительная линия 51">
                    <a:extLst>
                      <a:ext uri="{FF2B5EF4-FFF2-40B4-BE49-F238E27FC236}">
                        <a16:creationId xmlns:a16="http://schemas.microsoft.com/office/drawing/2014/main" id="{D45F8426-0F95-477B-B3B5-80590E3B6D66}"/>
                      </a:ext>
                    </a:extLst>
                  </p:cNvPr>
                  <p:cNvCxnSpPr/>
                  <p:nvPr/>
                </p:nvCxnSpPr>
                <p:spPr>
                  <a:xfrm>
                    <a:off x="6474148" y="3729529"/>
                    <a:ext cx="2610626" cy="2398390"/>
                  </a:xfrm>
                  <a:prstGeom prst="curvedConnector3">
                    <a:avLst>
                      <a:gd name="adj1" fmla="val -57808"/>
                    </a:avLst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 стрелкой 176">
                    <a:extLst>
                      <a:ext uri="{FF2B5EF4-FFF2-40B4-BE49-F238E27FC236}">
                        <a16:creationId xmlns:a16="http://schemas.microsoft.com/office/drawing/2014/main" id="{9F7F7387-223E-44E3-BB50-CD538ECABE54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2176114" y="3722448"/>
                    <a:ext cx="4342015" cy="956699"/>
                  </a:xfrm>
                  <a:prstGeom prst="curvedConnector3">
                    <a:avLst>
                      <a:gd name="adj1" fmla="val 34958"/>
                    </a:avLst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5" name="Скругленная соединительная линия 47">
                  <a:extLst>
                    <a:ext uri="{FF2B5EF4-FFF2-40B4-BE49-F238E27FC236}">
                      <a16:creationId xmlns:a16="http://schemas.microsoft.com/office/drawing/2014/main" id="{9B4E6CBF-116E-42A9-9D3C-57773B5C4AB4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804845" y="3723236"/>
                  <a:ext cx="738624" cy="351617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C3B40880-047B-403D-A888-17D0613B5C44}"/>
                  </a:ext>
                </a:extLst>
              </p:cNvPr>
              <p:cNvGrpSpPr/>
              <p:nvPr/>
            </p:nvGrpSpPr>
            <p:grpSpPr>
              <a:xfrm flipH="1" flipV="1">
                <a:off x="1640682" y="3417253"/>
                <a:ext cx="4584666" cy="1130995"/>
                <a:chOff x="3182582" y="610723"/>
                <a:chExt cx="4584666" cy="1130995"/>
              </a:xfrm>
            </p:grpSpPr>
            <p:cxnSp>
              <p:nvCxnSpPr>
                <p:cNvPr id="182" name="Скругленная соединительная линия 44">
                  <a:extLst>
                    <a:ext uri="{FF2B5EF4-FFF2-40B4-BE49-F238E27FC236}">
                      <a16:creationId xmlns:a16="http://schemas.microsoft.com/office/drawing/2014/main" id="{C9212328-CE4D-4653-99AC-536A218AA967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182582" y="610723"/>
                  <a:ext cx="4584666" cy="1130995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Скругленная соединительная линия 45">
                  <a:extLst>
                    <a:ext uri="{FF2B5EF4-FFF2-40B4-BE49-F238E27FC236}">
                      <a16:creationId xmlns:a16="http://schemas.microsoft.com/office/drawing/2014/main" id="{3BD223AC-14D9-405A-BE81-13D05C55DB3D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182586" y="1535829"/>
                  <a:ext cx="1234666" cy="195988"/>
                </a:xfrm>
                <a:prstGeom prst="curvedConnector3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Полилиния 15">
                <a:extLst>
                  <a:ext uri="{FF2B5EF4-FFF2-40B4-BE49-F238E27FC236}">
                    <a16:creationId xmlns:a16="http://schemas.microsoft.com/office/drawing/2014/main" id="{DF1BAC71-88CE-4F3F-936A-8CA9C68AFEAF}"/>
                  </a:ext>
                </a:extLst>
              </p:cNvPr>
              <p:cNvSpPr/>
              <p:nvPr/>
            </p:nvSpPr>
            <p:spPr>
              <a:xfrm>
                <a:off x="1591294" y="3022223"/>
                <a:ext cx="5189516" cy="1288520"/>
              </a:xfrm>
              <a:custGeom>
                <a:avLst/>
                <a:gdLst>
                  <a:gd name="connsiteX0" fmla="*/ 5189516 w 5189516"/>
                  <a:gd name="connsiteY0" fmla="*/ 599751 h 1288520"/>
                  <a:gd name="connsiteX1" fmla="*/ 4809506 w 5189516"/>
                  <a:gd name="connsiteY1" fmla="*/ 112863 h 1288520"/>
                  <a:gd name="connsiteX2" fmla="*/ 4037610 w 5189516"/>
                  <a:gd name="connsiteY2" fmla="*/ 5985 h 1288520"/>
                  <a:gd name="connsiteX3" fmla="*/ 2980706 w 5189516"/>
                  <a:gd name="connsiteY3" fmla="*/ 231616 h 1288520"/>
                  <a:gd name="connsiteX4" fmla="*/ 0 w 5189516"/>
                  <a:gd name="connsiteY4" fmla="*/ 1288520 h 128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9516" h="1288520">
                    <a:moveTo>
                      <a:pt x="5189516" y="599751"/>
                    </a:moveTo>
                    <a:cubicBezTo>
                      <a:pt x="5095503" y="405787"/>
                      <a:pt x="5001490" y="211824"/>
                      <a:pt x="4809506" y="112863"/>
                    </a:cubicBezTo>
                    <a:cubicBezTo>
                      <a:pt x="4617522" y="13902"/>
                      <a:pt x="4342410" y="-13807"/>
                      <a:pt x="4037610" y="5985"/>
                    </a:cubicBezTo>
                    <a:cubicBezTo>
                      <a:pt x="3732810" y="25777"/>
                      <a:pt x="3653641" y="17860"/>
                      <a:pt x="2980706" y="231616"/>
                    </a:cubicBezTo>
                    <a:cubicBezTo>
                      <a:pt x="2307771" y="445372"/>
                      <a:pt x="1153885" y="866946"/>
                      <a:pt x="0" y="128852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Полилиния 16">
                <a:extLst>
                  <a:ext uri="{FF2B5EF4-FFF2-40B4-BE49-F238E27FC236}">
                    <a16:creationId xmlns:a16="http://schemas.microsoft.com/office/drawing/2014/main" id="{556656C9-A261-4332-90DD-9452A2AD530D}"/>
                  </a:ext>
                </a:extLst>
              </p:cNvPr>
              <p:cNvSpPr/>
              <p:nvPr/>
            </p:nvSpPr>
            <p:spPr>
              <a:xfrm>
                <a:off x="1496291" y="3954483"/>
                <a:ext cx="5569527" cy="1246959"/>
              </a:xfrm>
              <a:custGeom>
                <a:avLst/>
                <a:gdLst>
                  <a:gd name="connsiteX0" fmla="*/ 5569527 w 5569527"/>
                  <a:gd name="connsiteY0" fmla="*/ 0 h 1246959"/>
                  <a:gd name="connsiteX1" fmla="*/ 3978234 w 5569527"/>
                  <a:gd name="connsiteY1" fmla="*/ 985652 h 1246959"/>
                  <a:gd name="connsiteX2" fmla="*/ 855023 w 5569527"/>
                  <a:gd name="connsiteY2" fmla="*/ 1246909 h 1246959"/>
                  <a:gd name="connsiteX3" fmla="*/ 0 w 5569527"/>
                  <a:gd name="connsiteY3" fmla="*/ 973777 h 124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9527" h="1246959">
                    <a:moveTo>
                      <a:pt x="5569527" y="0"/>
                    </a:moveTo>
                    <a:cubicBezTo>
                      <a:pt x="5166756" y="388917"/>
                      <a:pt x="4763985" y="777834"/>
                      <a:pt x="3978234" y="985652"/>
                    </a:cubicBezTo>
                    <a:cubicBezTo>
                      <a:pt x="3192483" y="1193470"/>
                      <a:pt x="1518062" y="1248888"/>
                      <a:pt x="855023" y="1246909"/>
                    </a:cubicBezTo>
                    <a:cubicBezTo>
                      <a:pt x="191984" y="1244930"/>
                      <a:pt x="95992" y="1109353"/>
                      <a:pt x="0" y="97377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Полилиния 17">
                <a:extLst>
                  <a:ext uri="{FF2B5EF4-FFF2-40B4-BE49-F238E27FC236}">
                    <a16:creationId xmlns:a16="http://schemas.microsoft.com/office/drawing/2014/main" id="{2EBD3D57-2C0B-4525-AFB1-04719180144C}"/>
                  </a:ext>
                </a:extLst>
              </p:cNvPr>
              <p:cNvSpPr/>
              <p:nvPr/>
            </p:nvSpPr>
            <p:spPr>
              <a:xfrm>
                <a:off x="5579993" y="3432445"/>
                <a:ext cx="630235" cy="629392"/>
              </a:xfrm>
              <a:custGeom>
                <a:avLst/>
                <a:gdLst>
                  <a:gd name="connsiteX0" fmla="*/ 630235 w 630235"/>
                  <a:gd name="connsiteY0" fmla="*/ 0 h 629392"/>
                  <a:gd name="connsiteX1" fmla="*/ 440230 w 630235"/>
                  <a:gd name="connsiteY1" fmla="*/ 35626 h 629392"/>
                  <a:gd name="connsiteX2" fmla="*/ 24594 w 630235"/>
                  <a:gd name="connsiteY2" fmla="*/ 190005 h 629392"/>
                  <a:gd name="connsiteX3" fmla="*/ 83971 w 630235"/>
                  <a:gd name="connsiteY3" fmla="*/ 629392 h 62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0235" h="629392">
                    <a:moveTo>
                      <a:pt x="630235" y="0"/>
                    </a:moveTo>
                    <a:cubicBezTo>
                      <a:pt x="585702" y="1979"/>
                      <a:pt x="541170" y="3958"/>
                      <a:pt x="440230" y="35626"/>
                    </a:cubicBezTo>
                    <a:cubicBezTo>
                      <a:pt x="339290" y="67294"/>
                      <a:pt x="83970" y="91044"/>
                      <a:pt x="24594" y="190005"/>
                    </a:cubicBezTo>
                    <a:cubicBezTo>
                      <a:pt x="-34782" y="288966"/>
                      <a:pt x="24594" y="459179"/>
                      <a:pt x="83971" y="629392"/>
                    </a:cubicBezTo>
                  </a:path>
                </a:pathLst>
              </a:custGeom>
              <a:noFill/>
              <a:ln w="190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Полилиния 18">
                <a:extLst>
                  <a:ext uri="{FF2B5EF4-FFF2-40B4-BE49-F238E27FC236}">
                    <a16:creationId xmlns:a16="http://schemas.microsoft.com/office/drawing/2014/main" id="{C6633216-E24A-4E3E-A098-BBB12807F177}"/>
                  </a:ext>
                </a:extLst>
              </p:cNvPr>
              <p:cNvSpPr/>
              <p:nvPr/>
            </p:nvSpPr>
            <p:spPr>
              <a:xfrm>
                <a:off x="1365662" y="2421128"/>
                <a:ext cx="6068291" cy="1818363"/>
              </a:xfrm>
              <a:custGeom>
                <a:avLst/>
                <a:gdLst>
                  <a:gd name="connsiteX0" fmla="*/ 6068291 w 6068291"/>
                  <a:gd name="connsiteY0" fmla="*/ 1117719 h 1818363"/>
                  <a:gd name="connsiteX1" fmla="*/ 4987637 w 6068291"/>
                  <a:gd name="connsiteY1" fmla="*/ 1438 h 1818363"/>
                  <a:gd name="connsiteX2" fmla="*/ 1282535 w 6068291"/>
                  <a:gd name="connsiteY2" fmla="*/ 903963 h 1818363"/>
                  <a:gd name="connsiteX3" fmla="*/ 0 w 6068291"/>
                  <a:gd name="connsiteY3" fmla="*/ 1818363 h 181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8291" h="1818363">
                    <a:moveTo>
                      <a:pt x="6068291" y="1117719"/>
                    </a:moveTo>
                    <a:cubicBezTo>
                      <a:pt x="5926777" y="577391"/>
                      <a:pt x="5785263" y="37064"/>
                      <a:pt x="4987637" y="1438"/>
                    </a:cubicBezTo>
                    <a:cubicBezTo>
                      <a:pt x="4190011" y="-34188"/>
                      <a:pt x="2113808" y="601142"/>
                      <a:pt x="1282535" y="903963"/>
                    </a:cubicBezTo>
                    <a:cubicBezTo>
                      <a:pt x="451262" y="1206784"/>
                      <a:pt x="225631" y="1512573"/>
                      <a:pt x="0" y="1818363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Полилиния 19">
                <a:extLst>
                  <a:ext uri="{FF2B5EF4-FFF2-40B4-BE49-F238E27FC236}">
                    <a16:creationId xmlns:a16="http://schemas.microsoft.com/office/drawing/2014/main" id="{10F18355-FA56-41AD-844F-7F3E60581CB2}"/>
                  </a:ext>
                </a:extLst>
              </p:cNvPr>
              <p:cNvSpPr/>
              <p:nvPr/>
            </p:nvSpPr>
            <p:spPr>
              <a:xfrm>
                <a:off x="1280735" y="3822707"/>
                <a:ext cx="6222670" cy="1755665"/>
              </a:xfrm>
              <a:custGeom>
                <a:avLst/>
                <a:gdLst>
                  <a:gd name="connsiteX0" fmla="*/ 6222670 w 6222670"/>
                  <a:gd name="connsiteY0" fmla="*/ 0 h 1755665"/>
                  <a:gd name="connsiteX1" fmla="*/ 5106389 w 6222670"/>
                  <a:gd name="connsiteY1" fmla="*/ 1330036 h 1755665"/>
                  <a:gd name="connsiteX2" fmla="*/ 855023 w 6222670"/>
                  <a:gd name="connsiteY2" fmla="*/ 1745673 h 1755665"/>
                  <a:gd name="connsiteX3" fmla="*/ 0 w 6222670"/>
                  <a:gd name="connsiteY3" fmla="*/ 997527 h 175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2670" h="1755665">
                    <a:moveTo>
                      <a:pt x="6222670" y="0"/>
                    </a:moveTo>
                    <a:cubicBezTo>
                      <a:pt x="6111833" y="519545"/>
                      <a:pt x="6000997" y="1039091"/>
                      <a:pt x="5106389" y="1330036"/>
                    </a:cubicBezTo>
                    <a:cubicBezTo>
                      <a:pt x="4211781" y="1620981"/>
                      <a:pt x="1706088" y="1801091"/>
                      <a:pt x="855023" y="1745673"/>
                    </a:cubicBezTo>
                    <a:cubicBezTo>
                      <a:pt x="3958" y="1690255"/>
                      <a:pt x="1979" y="1343891"/>
                      <a:pt x="0" y="997527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Полилиния 20">
                <a:extLst>
                  <a:ext uri="{FF2B5EF4-FFF2-40B4-BE49-F238E27FC236}">
                    <a16:creationId xmlns:a16="http://schemas.microsoft.com/office/drawing/2014/main" id="{0B55E58D-1D21-4A06-B98D-593FF8C96D4C}"/>
                  </a:ext>
                </a:extLst>
              </p:cNvPr>
              <p:cNvSpPr/>
              <p:nvPr/>
            </p:nvSpPr>
            <p:spPr>
              <a:xfrm>
                <a:off x="1031346" y="1715241"/>
                <a:ext cx="7340758" cy="2619253"/>
              </a:xfrm>
              <a:custGeom>
                <a:avLst/>
                <a:gdLst>
                  <a:gd name="connsiteX0" fmla="*/ 7340758 w 7340758"/>
                  <a:gd name="connsiteY0" fmla="*/ 1871107 h 2619253"/>
                  <a:gd name="connsiteX1" fmla="*/ 6616363 w 7340758"/>
                  <a:gd name="connsiteY1" fmla="*/ 564821 h 2619253"/>
                  <a:gd name="connsiteX2" fmla="*/ 5511958 w 7340758"/>
                  <a:gd name="connsiteY2" fmla="*/ 66058 h 2619253"/>
                  <a:gd name="connsiteX3" fmla="*/ 4276924 w 7340758"/>
                  <a:gd name="connsiteY3" fmla="*/ 101684 h 2619253"/>
                  <a:gd name="connsiteX4" fmla="*/ 1759355 w 7340758"/>
                  <a:gd name="connsiteY4" fmla="*/ 944832 h 2619253"/>
                  <a:gd name="connsiteX5" fmla="*/ 215563 w 7340758"/>
                  <a:gd name="connsiteY5" fmla="*/ 2037362 h 2619253"/>
                  <a:gd name="connsiteX6" fmla="*/ 49309 w 7340758"/>
                  <a:gd name="connsiteY6" fmla="*/ 2619253 h 261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40758" h="2619253">
                    <a:moveTo>
                      <a:pt x="7340758" y="1871107"/>
                    </a:moveTo>
                    <a:cubicBezTo>
                      <a:pt x="7130960" y="1368384"/>
                      <a:pt x="6921163" y="865662"/>
                      <a:pt x="6616363" y="564821"/>
                    </a:cubicBezTo>
                    <a:cubicBezTo>
                      <a:pt x="6311563" y="263980"/>
                      <a:pt x="5901864" y="143247"/>
                      <a:pt x="5511958" y="66058"/>
                    </a:cubicBezTo>
                    <a:cubicBezTo>
                      <a:pt x="5122051" y="-11132"/>
                      <a:pt x="4902358" y="-44778"/>
                      <a:pt x="4276924" y="101684"/>
                    </a:cubicBezTo>
                    <a:cubicBezTo>
                      <a:pt x="3651490" y="248146"/>
                      <a:pt x="2436248" y="622219"/>
                      <a:pt x="1759355" y="944832"/>
                    </a:cubicBezTo>
                    <a:cubicBezTo>
                      <a:pt x="1082462" y="1267445"/>
                      <a:pt x="500570" y="1758292"/>
                      <a:pt x="215563" y="2037362"/>
                    </a:cubicBezTo>
                    <a:cubicBezTo>
                      <a:pt x="-69444" y="2316432"/>
                      <a:pt x="-10068" y="2467842"/>
                      <a:pt x="49309" y="2619253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Полилиния 21">
                <a:extLst>
                  <a:ext uri="{FF2B5EF4-FFF2-40B4-BE49-F238E27FC236}">
                    <a16:creationId xmlns:a16="http://schemas.microsoft.com/office/drawing/2014/main" id="{3B8D5E2B-280A-4553-8C07-DBDF97E444EA}"/>
                  </a:ext>
                </a:extLst>
              </p:cNvPr>
              <p:cNvSpPr/>
              <p:nvPr/>
            </p:nvSpPr>
            <p:spPr>
              <a:xfrm>
                <a:off x="1024245" y="3834909"/>
                <a:ext cx="7330479" cy="2144395"/>
              </a:xfrm>
              <a:custGeom>
                <a:avLst/>
                <a:gdLst>
                  <a:gd name="connsiteX0" fmla="*/ 7330479 w 7330479"/>
                  <a:gd name="connsiteY0" fmla="*/ 0 h 2144395"/>
                  <a:gd name="connsiteX1" fmla="*/ 6131071 w 7330479"/>
                  <a:gd name="connsiteY1" fmla="*/ 1638795 h 2144395"/>
                  <a:gd name="connsiteX2" fmla="*/ 763424 w 7330479"/>
                  <a:gd name="connsiteY2" fmla="*/ 2113808 h 2144395"/>
                  <a:gd name="connsiteX3" fmla="*/ 157783 w 7330479"/>
                  <a:gd name="connsiteY3" fmla="*/ 926275 h 214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479" h="2144395">
                    <a:moveTo>
                      <a:pt x="7330479" y="0"/>
                    </a:moveTo>
                    <a:cubicBezTo>
                      <a:pt x="7278029" y="643247"/>
                      <a:pt x="7225580" y="1286494"/>
                      <a:pt x="6131071" y="1638795"/>
                    </a:cubicBezTo>
                    <a:cubicBezTo>
                      <a:pt x="5036562" y="1991096"/>
                      <a:pt x="1758972" y="2232561"/>
                      <a:pt x="763424" y="2113808"/>
                    </a:cubicBezTo>
                    <a:cubicBezTo>
                      <a:pt x="-232124" y="1995055"/>
                      <a:pt x="-37171" y="1460665"/>
                      <a:pt x="157783" y="926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Полилиния 22">
                <a:extLst>
                  <a:ext uri="{FF2B5EF4-FFF2-40B4-BE49-F238E27FC236}">
                    <a16:creationId xmlns:a16="http://schemas.microsoft.com/office/drawing/2014/main" id="{1EC0977F-B03E-4BA7-BB63-D0D6AD19617F}"/>
                  </a:ext>
                </a:extLst>
              </p:cNvPr>
              <p:cNvSpPr/>
              <p:nvPr/>
            </p:nvSpPr>
            <p:spPr>
              <a:xfrm>
                <a:off x="668901" y="3755561"/>
                <a:ext cx="8029752" cy="2560933"/>
              </a:xfrm>
              <a:custGeom>
                <a:avLst/>
                <a:gdLst>
                  <a:gd name="connsiteX0" fmla="*/ 8029752 w 8029752"/>
                  <a:gd name="connsiteY0" fmla="*/ 0 h 2560933"/>
                  <a:gd name="connsiteX1" fmla="*/ 7744745 w 8029752"/>
                  <a:gd name="connsiteY1" fmla="*/ 1555668 h 2560933"/>
                  <a:gd name="connsiteX2" fmla="*/ 6735342 w 8029752"/>
                  <a:gd name="connsiteY2" fmla="*/ 2090057 h 2560933"/>
                  <a:gd name="connsiteX3" fmla="*/ 4205898 w 8029752"/>
                  <a:gd name="connsiteY3" fmla="*/ 2505694 h 2560933"/>
                  <a:gd name="connsiteX4" fmla="*/ 453295 w 8029752"/>
                  <a:gd name="connsiteY4" fmla="*/ 2386941 h 2560933"/>
                  <a:gd name="connsiteX5" fmla="*/ 203913 w 8029752"/>
                  <a:gd name="connsiteY5" fmla="*/ 973777 h 256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9752" h="2560933">
                    <a:moveTo>
                      <a:pt x="8029752" y="0"/>
                    </a:moveTo>
                    <a:cubicBezTo>
                      <a:pt x="7995116" y="603662"/>
                      <a:pt x="7960480" y="1207325"/>
                      <a:pt x="7744745" y="1555668"/>
                    </a:cubicBezTo>
                    <a:cubicBezTo>
                      <a:pt x="7529010" y="1904011"/>
                      <a:pt x="7325150" y="1931719"/>
                      <a:pt x="6735342" y="2090057"/>
                    </a:cubicBezTo>
                    <a:cubicBezTo>
                      <a:pt x="6145534" y="2248395"/>
                      <a:pt x="5252906" y="2456213"/>
                      <a:pt x="4205898" y="2505694"/>
                    </a:cubicBezTo>
                    <a:cubicBezTo>
                      <a:pt x="3158890" y="2555175"/>
                      <a:pt x="1120292" y="2642261"/>
                      <a:pt x="453295" y="2386941"/>
                    </a:cubicBezTo>
                    <a:cubicBezTo>
                      <a:pt x="-213703" y="2131622"/>
                      <a:pt x="-4895" y="1552699"/>
                      <a:pt x="203913" y="97377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6D0B4B3-0C88-439E-99AF-7C3187BC503D}"/>
                  </a:ext>
                </a:extLst>
              </p:cNvPr>
              <p:cNvSpPr txBox="1"/>
              <p:nvPr/>
            </p:nvSpPr>
            <p:spPr>
              <a:xfrm>
                <a:off x="5922051" y="3907189"/>
                <a:ext cx="50898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213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9273469-845C-4D82-96DC-E43A3D349AA3}"/>
                  </a:ext>
                </a:extLst>
              </p:cNvPr>
              <p:cNvSpPr txBox="1"/>
              <p:nvPr/>
            </p:nvSpPr>
            <p:spPr>
              <a:xfrm>
                <a:off x="929250" y="4331208"/>
                <a:ext cx="675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USA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Полилиния 25">
                <a:extLst>
                  <a:ext uri="{FF2B5EF4-FFF2-40B4-BE49-F238E27FC236}">
                    <a16:creationId xmlns:a16="http://schemas.microsoft.com/office/drawing/2014/main" id="{636199E4-14E3-4EE1-950F-8A26E778A011}"/>
                  </a:ext>
                </a:extLst>
              </p:cNvPr>
              <p:cNvSpPr/>
              <p:nvPr/>
            </p:nvSpPr>
            <p:spPr>
              <a:xfrm>
                <a:off x="2264331" y="3728852"/>
                <a:ext cx="3898963" cy="380010"/>
              </a:xfrm>
              <a:custGeom>
                <a:avLst/>
                <a:gdLst>
                  <a:gd name="connsiteX0" fmla="*/ 3693226 w 3693226"/>
                  <a:gd name="connsiteY0" fmla="*/ 0 h 380010"/>
                  <a:gd name="connsiteX1" fmla="*/ 0 w 3693226"/>
                  <a:gd name="connsiteY1" fmla="*/ 380010 h 3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3226" h="380010">
                    <a:moveTo>
                      <a:pt x="3693226" y="0"/>
                    </a:moveTo>
                    <a:lnTo>
                      <a:pt x="0" y="380010"/>
                    </a:lnTo>
                  </a:path>
                </a:pathLst>
              </a:custGeom>
              <a:noFill/>
              <a:ln w="19050">
                <a:solidFill>
                  <a:srgbClr val="EC1C2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6BF1E2A-6611-4699-B491-3B04A3DA42A2}"/>
                  </a:ext>
                </a:extLst>
              </p:cNvPr>
              <p:cNvSpPr txBox="1"/>
              <p:nvPr/>
            </p:nvSpPr>
            <p:spPr>
              <a:xfrm rot="21089208">
                <a:off x="3800448" y="419680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C1C2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516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C60D926-D9E7-4380-9522-E2110EA53E37}"/>
                  </a:ext>
                </a:extLst>
              </p:cNvPr>
              <p:cNvSpPr txBox="1"/>
              <p:nvPr/>
            </p:nvSpPr>
            <p:spPr>
              <a:xfrm rot="232466">
                <a:off x="7428367" y="43601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C1C2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E66574-AAF5-457E-B7D5-243BC5A83936}"/>
                  </a:ext>
                </a:extLst>
              </p:cNvPr>
              <p:cNvSpPr txBox="1"/>
              <p:nvPr/>
            </p:nvSpPr>
            <p:spPr>
              <a:xfrm rot="224885">
                <a:off x="8179635" y="572733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C1C2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33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CB3DED4-BDBB-4D14-9E14-5B61BDAEBFD1}"/>
                  </a:ext>
                </a:extLst>
              </p:cNvPr>
              <p:cNvSpPr txBox="1"/>
              <p:nvPr/>
            </p:nvSpPr>
            <p:spPr>
              <a:xfrm rot="21113400">
                <a:off x="3392339" y="364695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C1C2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FDE5451-34EC-4C2A-B52C-46A981F28B7E}"/>
                  </a:ext>
                </a:extLst>
              </p:cNvPr>
              <p:cNvSpPr txBox="1"/>
              <p:nvPr/>
            </p:nvSpPr>
            <p:spPr>
              <a:xfrm rot="21387303">
                <a:off x="4674885" y="3611038"/>
                <a:ext cx="4694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C1C2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694920E-5D83-4793-8739-947D38664AFF}"/>
                  </a:ext>
                </a:extLst>
              </p:cNvPr>
              <p:cNvSpPr txBox="1"/>
              <p:nvPr/>
            </p:nvSpPr>
            <p:spPr>
              <a:xfrm rot="21179636">
                <a:off x="2010450" y="4180279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133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7EF742C7-1FE8-4E81-92A0-6C650AD215F0}"/>
                  </a:ext>
                </a:extLst>
              </p:cNvPr>
              <p:cNvSpPr txBox="1"/>
              <p:nvPr/>
            </p:nvSpPr>
            <p:spPr>
              <a:xfrm rot="21030632">
                <a:off x="4706658" y="3479487"/>
                <a:ext cx="363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79C9DF3-3A9F-4650-B204-410271E0EBCD}"/>
                  </a:ext>
                </a:extLst>
              </p:cNvPr>
              <p:cNvSpPr txBox="1"/>
              <p:nvPr/>
            </p:nvSpPr>
            <p:spPr>
              <a:xfrm rot="20053112">
                <a:off x="5145357" y="3753102"/>
                <a:ext cx="6110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91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EE2ED74-09C5-4E09-A6A7-77F15EC60796}"/>
                  </a:ext>
                </a:extLst>
              </p:cNvPr>
              <p:cNvSpPr txBox="1"/>
              <p:nvPr/>
            </p:nvSpPr>
            <p:spPr>
              <a:xfrm rot="20149295">
                <a:off x="2648197" y="2185060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04FDAB4F-EEBF-449D-AED9-1610CA010A2C}"/>
                  </a:ext>
                </a:extLst>
              </p:cNvPr>
              <p:cNvSpPr txBox="1"/>
              <p:nvPr/>
            </p:nvSpPr>
            <p:spPr>
              <a:xfrm rot="20355021">
                <a:off x="3232369" y="2656213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53664DF-B908-4AE2-83AF-8AB7DE5E4C23}"/>
                  </a:ext>
                </a:extLst>
              </p:cNvPr>
              <p:cNvSpPr txBox="1"/>
              <p:nvPr/>
            </p:nvSpPr>
            <p:spPr>
              <a:xfrm rot="20523975">
                <a:off x="3512331" y="3119361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5F88531-299B-4363-BB8E-CBE00E3E2B88}"/>
                  </a:ext>
                </a:extLst>
              </p:cNvPr>
              <p:cNvSpPr txBox="1"/>
              <p:nvPr/>
            </p:nvSpPr>
            <p:spPr>
              <a:xfrm rot="21404857">
                <a:off x="2707513" y="4865260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805B047-A6A6-40EB-A16D-57209700C5B4}"/>
                  </a:ext>
                </a:extLst>
              </p:cNvPr>
              <p:cNvSpPr txBox="1"/>
              <p:nvPr/>
            </p:nvSpPr>
            <p:spPr>
              <a:xfrm rot="21293848">
                <a:off x="3567570" y="5587771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38</a:t>
                </a:r>
              </a:p>
            </p:txBody>
          </p:sp>
          <p:sp>
            <p:nvSpPr>
              <p:cNvPr id="177" name="Полилиния 39">
                <a:extLst>
                  <a:ext uri="{FF2B5EF4-FFF2-40B4-BE49-F238E27FC236}">
                    <a16:creationId xmlns:a16="http://schemas.microsoft.com/office/drawing/2014/main" id="{DFE546A5-E7F7-4582-B3ED-2492669F595C}"/>
                  </a:ext>
                </a:extLst>
              </p:cNvPr>
              <p:cNvSpPr/>
              <p:nvPr/>
            </p:nvSpPr>
            <p:spPr>
              <a:xfrm>
                <a:off x="1909648" y="3752561"/>
                <a:ext cx="5083792" cy="1169341"/>
              </a:xfrm>
              <a:custGeom>
                <a:avLst/>
                <a:gdLst>
                  <a:gd name="connsiteX0" fmla="*/ 4999512 w 4999512"/>
                  <a:gd name="connsiteY0" fmla="*/ 0 h 1150660"/>
                  <a:gd name="connsiteX1" fmla="*/ 3669475 w 4999512"/>
                  <a:gd name="connsiteY1" fmla="*/ 736270 h 1150660"/>
                  <a:gd name="connsiteX2" fmla="*/ 1294410 w 4999512"/>
                  <a:gd name="connsiteY2" fmla="*/ 1128156 h 1150660"/>
                  <a:gd name="connsiteX3" fmla="*/ 0 w 4999512"/>
                  <a:gd name="connsiteY3" fmla="*/ 1068779 h 115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9512" h="1150660">
                    <a:moveTo>
                      <a:pt x="4999512" y="0"/>
                    </a:moveTo>
                    <a:cubicBezTo>
                      <a:pt x="4643252" y="274122"/>
                      <a:pt x="4286992" y="548244"/>
                      <a:pt x="3669475" y="736270"/>
                    </a:cubicBezTo>
                    <a:cubicBezTo>
                      <a:pt x="3051958" y="924296"/>
                      <a:pt x="1905989" y="1072738"/>
                      <a:pt x="1294410" y="1128156"/>
                    </a:cubicBezTo>
                    <a:cubicBezTo>
                      <a:pt x="682831" y="1183574"/>
                      <a:pt x="341415" y="1126176"/>
                      <a:pt x="0" y="1068779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90261353-4604-4D12-8195-53B8E734B16C}"/>
                  </a:ext>
                </a:extLst>
              </p:cNvPr>
              <p:cNvSpPr txBox="1"/>
              <p:nvPr/>
            </p:nvSpPr>
            <p:spPr>
              <a:xfrm rot="21244912">
                <a:off x="3510277" y="4505364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83E7E25B-F8EE-4C7E-8A69-B56EBA590190}"/>
                  </a:ext>
                </a:extLst>
              </p:cNvPr>
              <p:cNvSpPr txBox="1"/>
              <p:nvPr/>
            </p:nvSpPr>
            <p:spPr>
              <a:xfrm rot="21404857">
                <a:off x="2946828" y="5231176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17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8A6C540-C51D-4A09-9F0C-C0655D6F0F35}"/>
                  </a:ext>
                </a:extLst>
              </p:cNvPr>
              <p:cNvSpPr txBox="1"/>
              <p:nvPr/>
            </p:nvSpPr>
            <p:spPr>
              <a:xfrm>
                <a:off x="3232368" y="6014308"/>
                <a:ext cx="77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B42A006-1CD7-4C67-8EC3-D53CFDD57E12}"/>
                  </a:ext>
                </a:extLst>
              </p:cNvPr>
              <p:cNvSpPr txBox="1"/>
              <p:nvPr/>
            </p:nvSpPr>
            <p:spPr>
              <a:xfrm>
                <a:off x="8552135" y="4459167"/>
                <a:ext cx="813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CHINA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71CCB82-F822-48B2-A515-1CB026620BC8}"/>
                </a:ext>
              </a:extLst>
            </p:cNvPr>
            <p:cNvSpPr txBox="1"/>
            <p:nvPr/>
          </p:nvSpPr>
          <p:spPr>
            <a:xfrm>
              <a:off x="7576457" y="6056384"/>
              <a:ext cx="1371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SINGAPORE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8" name="Прямая со стрелкой 176">
            <a:extLst>
              <a:ext uri="{FF2B5EF4-FFF2-40B4-BE49-F238E27FC236}">
                <a16:creationId xmlns:a16="http://schemas.microsoft.com/office/drawing/2014/main" id="{F5A743C2-10A6-482B-9E65-D1390D4293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06040" y="3913305"/>
            <a:ext cx="3214480" cy="2340661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07577DDC-F969-4AC8-8AE5-A5EBDDF6D54F}"/>
              </a:ext>
            </a:extLst>
          </p:cNvPr>
          <p:cNvSpPr txBox="1"/>
          <p:nvPr/>
        </p:nvSpPr>
        <p:spPr>
          <a:xfrm rot="21089208">
            <a:off x="3495700" y="5681110"/>
            <a:ext cx="23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C1C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FE067E5-0D81-4B7D-87B1-B7DC9B534019}"/>
              </a:ext>
            </a:extLst>
          </p:cNvPr>
          <p:cNvSpPr txBox="1"/>
          <p:nvPr/>
        </p:nvSpPr>
        <p:spPr>
          <a:xfrm>
            <a:off x="1929849" y="6143385"/>
            <a:ext cx="95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BRAZIL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DE8B0-5A9C-432C-BA0E-B3065E53527D}"/>
              </a:ext>
            </a:extLst>
          </p:cNvPr>
          <p:cNvSpPr txBox="1"/>
          <p:nvPr/>
        </p:nvSpPr>
        <p:spPr>
          <a:xfrm>
            <a:off x="9404893" y="1341616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Нижний Новгород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BB1BC7-3C7C-48F4-93DE-4348F895CCE8}"/>
              </a:ext>
            </a:extLst>
          </p:cNvPr>
          <p:cNvSpPr txBox="1"/>
          <p:nvPr/>
        </p:nvSpPr>
        <p:spPr>
          <a:xfrm>
            <a:off x="9412005" y="1526121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Самара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488A7C-09BF-417C-9BEC-1A4011B103D8}"/>
              </a:ext>
            </a:extLst>
          </p:cNvPr>
          <p:cNvSpPr txBox="1"/>
          <p:nvPr/>
        </p:nvSpPr>
        <p:spPr>
          <a:xfrm>
            <a:off x="9404893" y="1705408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Красноярск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A30E6C-EBA8-498B-8A3A-9D455C886247}"/>
              </a:ext>
            </a:extLst>
          </p:cNvPr>
          <p:cNvSpPr txBox="1"/>
          <p:nvPr/>
        </p:nvSpPr>
        <p:spPr>
          <a:xfrm>
            <a:off x="9404893" y="1929573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Казань, Челябинск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D2CC41-B9FC-4F77-977F-53027142D766}"/>
              </a:ext>
            </a:extLst>
          </p:cNvPr>
          <p:cNvSpPr txBox="1"/>
          <p:nvPr/>
        </p:nvSpPr>
        <p:spPr>
          <a:xfrm>
            <a:off x="9404893" y="2143912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Томск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E09552-B331-48DC-9D85-7C468C5FA3A3}"/>
              </a:ext>
            </a:extLst>
          </p:cNvPr>
          <p:cNvSpPr txBox="1"/>
          <p:nvPr/>
        </p:nvSpPr>
        <p:spPr>
          <a:xfrm>
            <a:off x="9404893" y="2335928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Екатеринбург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20ABF0-94C9-4F75-BBFD-A4C378D17CAC}"/>
              </a:ext>
            </a:extLst>
          </p:cNvPr>
          <p:cNvSpPr txBox="1"/>
          <p:nvPr/>
        </p:nvSpPr>
        <p:spPr>
          <a:xfrm>
            <a:off x="9415487" y="2549602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Новосибирск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F2E1FD2-FE0B-41EF-8578-7F3617384B36}"/>
              </a:ext>
            </a:extLst>
          </p:cNvPr>
          <p:cNvSpPr txBox="1"/>
          <p:nvPr/>
        </p:nvSpPr>
        <p:spPr>
          <a:xfrm>
            <a:off x="9417646" y="2746757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Санкт-Петербург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F642B88-67F9-4F00-8298-FBA63D2DBECB}"/>
              </a:ext>
            </a:extLst>
          </p:cNvPr>
          <p:cNvSpPr txBox="1"/>
          <p:nvPr/>
        </p:nvSpPr>
        <p:spPr>
          <a:xfrm>
            <a:off x="9419805" y="2934505"/>
            <a:ext cx="222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135011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ctrTitle"/>
          </p:nvPr>
        </p:nvSpPr>
        <p:spPr>
          <a:xfrm>
            <a:off x="335361" y="3332989"/>
            <a:ext cx="9215601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ru-RU" sz="5867" dirty="0">
                <a:solidFill>
                  <a:schemeClr val="tx1"/>
                </a:solidFill>
              </a:rPr>
              <a:t>Основные результаты: альма-матер основателей </a:t>
            </a:r>
            <a:r>
              <a:rPr lang="ru-RU" sz="5867" dirty="0" err="1">
                <a:solidFill>
                  <a:schemeClr val="tx1"/>
                </a:solidFill>
              </a:rPr>
              <a:t>стартапов</a:t>
            </a:r>
            <a:endParaRPr sz="5867" dirty="0">
              <a:solidFill>
                <a:schemeClr val="tx1"/>
              </a:solidFill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9360363" y="3756576"/>
            <a:ext cx="23472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16000" b="1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160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61" y="247477"/>
            <a:ext cx="2438317" cy="72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23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01738"/>
              </p:ext>
            </p:extLst>
          </p:nvPr>
        </p:nvGraphicFramePr>
        <p:xfrm>
          <a:off x="3402590" y="1607930"/>
          <a:ext cx="5395640" cy="414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71" y="157877"/>
            <a:ext cx="8777356" cy="559333"/>
          </a:xfrm>
        </p:spPr>
        <p:txBody>
          <a:bodyPr>
            <a:noAutofit/>
          </a:bodyPr>
          <a:lstStyle/>
          <a:p>
            <a:pPr algn="l"/>
            <a:r>
              <a:rPr lang="ru-RU" sz="3400" b="1" dirty="0"/>
              <a:t>Методика рейтинга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0" y="6380053"/>
            <a:ext cx="7488832" cy="25292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35463" indent="0">
              <a:buNone/>
            </a:pPr>
            <a:r>
              <a:rPr lang="ru-RU" sz="1467" u="sng" dirty="0">
                <a:latin typeface="+mn-lt"/>
                <a:cs typeface="Source Sans Pro" charset="0"/>
              </a:rPr>
              <a:t>Источники:</a:t>
            </a:r>
            <a:r>
              <a:rPr lang="ru-RU" sz="1467" dirty="0">
                <a:latin typeface="+mn-lt"/>
                <a:cs typeface="Source Sans Pro" charset="0"/>
              </a:rPr>
              <a:t> </a:t>
            </a:r>
            <a:r>
              <a:rPr lang="en-US" sz="1467" dirty="0">
                <a:latin typeface="+mn-lt"/>
                <a:cs typeface="Source Sans Pro" charset="0"/>
              </a:rPr>
              <a:t>CrunchBase</a:t>
            </a:r>
            <a:r>
              <a:rPr lang="ru-RU" sz="1467" dirty="0">
                <a:cs typeface="Source Sans Pro" charset="0"/>
              </a:rPr>
              <a:t>, </a:t>
            </a:r>
            <a:r>
              <a:rPr lang="en-US" sz="1467" dirty="0" err="1">
                <a:latin typeface="+mn-lt"/>
                <a:cs typeface="Source Sans Pro" charset="0"/>
              </a:rPr>
              <a:t>Apptopia</a:t>
            </a:r>
            <a:r>
              <a:rPr lang="en-US" sz="1467" dirty="0">
                <a:latin typeface="+mn-lt"/>
                <a:cs typeface="Source Sans Pro" charset="0"/>
              </a:rPr>
              <a:t>, </a:t>
            </a:r>
            <a:r>
              <a:rPr lang="en-US" sz="1467" dirty="0" err="1">
                <a:latin typeface="+mn-lt"/>
                <a:cs typeface="Source Sans Pro" charset="0"/>
              </a:rPr>
              <a:t>SimilarWeb</a:t>
            </a:r>
            <a:r>
              <a:rPr lang="ru-RU" sz="1467" dirty="0">
                <a:latin typeface="+mn-lt"/>
                <a:cs typeface="Source Sans Pro" charset="0"/>
              </a:rPr>
              <a:t> </a:t>
            </a:r>
            <a:endParaRPr lang="en-US" sz="1467" u="sng" dirty="0">
              <a:latin typeface="+mn-lt"/>
              <a:cs typeface="Source Sans Pro" charset="0"/>
            </a:endParaRPr>
          </a:p>
        </p:txBody>
      </p:sp>
      <p:pic>
        <p:nvPicPr>
          <p:cNvPr id="6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4" y="200420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59753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357017" y="2306564"/>
            <a:ext cx="2143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cs typeface="Source Sans Pro" charset="0"/>
              </a:rPr>
              <a:t>Количество стартапов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11251" y="3992880"/>
            <a:ext cx="2834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Source Sans Pro" charset="0"/>
              </a:rPr>
              <a:t>Количество выпускников-предпринимателей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371" y="2036874"/>
            <a:ext cx="2552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Source Sans Pro" charset="0"/>
              </a:rPr>
              <a:t>Число просмотров за 1 посещение в расчете на 1 проект 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63054" y="959915"/>
            <a:ext cx="4231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Source Sans Pro" charset="0"/>
              </a:rPr>
              <a:t>Количество скачиваний приложений в </a:t>
            </a:r>
            <a:r>
              <a:rPr lang="en-US" sz="1600" dirty="0">
                <a:cs typeface="Source Sans Pro" charset="0"/>
              </a:rPr>
              <a:t>App Store </a:t>
            </a:r>
            <a:r>
              <a:rPr lang="ru-RU" sz="1600" dirty="0">
                <a:cs typeface="Source Sans Pro" charset="0"/>
              </a:rPr>
              <a:t>и </a:t>
            </a:r>
            <a:r>
              <a:rPr lang="en-US" sz="1600" dirty="0">
                <a:cs typeface="Source Sans Pro" charset="0"/>
              </a:rPr>
              <a:t>Google Play</a:t>
            </a:r>
            <a:r>
              <a:rPr lang="ru-RU" sz="1600" dirty="0">
                <a:cs typeface="Source Sans Pro" charset="0"/>
              </a:rPr>
              <a:t>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2283" y="3309321"/>
            <a:ext cx="2390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Source Sans Pro" charset="0"/>
              </a:rPr>
              <a:t>Среднее число посещений сайта</a:t>
            </a:r>
            <a:r>
              <a:rPr lang="en-US" sz="1600" dirty="0">
                <a:cs typeface="Source Sans Pro" charset="0"/>
              </a:rPr>
              <a:t> </a:t>
            </a:r>
            <a:r>
              <a:rPr lang="ru-RU" sz="1600" dirty="0">
                <a:cs typeface="Source Sans Pro" charset="0"/>
              </a:rPr>
              <a:t>за последние 6 месяцев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81621" y="5846646"/>
            <a:ext cx="186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Source Sans Pro" charset="0"/>
              </a:rPr>
              <a:t>Привлеченные инвестиции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63704" y="5945830"/>
            <a:ext cx="2895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cs typeface="Source Sans Pro" charset="0"/>
              </a:rPr>
              <a:t>Доля поддержанных проектов 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45839" y="1428508"/>
            <a:ext cx="1082" cy="549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733575" y="2736518"/>
            <a:ext cx="20309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33575" y="3627239"/>
            <a:ext cx="17614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286672" y="4944279"/>
            <a:ext cx="0" cy="902367"/>
          </a:xfrm>
          <a:prstGeom prst="line">
            <a:avLst/>
          </a:prstGeom>
          <a:ln>
            <a:solidFill>
              <a:srgbClr val="EC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968691" y="5257956"/>
            <a:ext cx="1034" cy="644808"/>
          </a:xfrm>
          <a:prstGeom prst="line">
            <a:avLst/>
          </a:prstGeom>
          <a:ln>
            <a:solidFill>
              <a:srgbClr val="EC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2" idx="1"/>
          </p:cNvCxnSpPr>
          <p:nvPr/>
        </p:nvCxnSpPr>
        <p:spPr>
          <a:xfrm>
            <a:off x="7488832" y="2475841"/>
            <a:ext cx="1868185" cy="0"/>
          </a:xfrm>
          <a:prstGeom prst="line">
            <a:avLst/>
          </a:prstGeom>
          <a:ln>
            <a:solidFill>
              <a:srgbClr val="EC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3" idx="1"/>
          </p:cNvCxnSpPr>
          <p:nvPr/>
        </p:nvCxnSpPr>
        <p:spPr>
          <a:xfrm>
            <a:off x="7755556" y="4285267"/>
            <a:ext cx="1255695" cy="1"/>
          </a:xfrm>
          <a:prstGeom prst="line">
            <a:avLst/>
          </a:prstGeom>
          <a:ln>
            <a:solidFill>
              <a:srgbClr val="EC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45774" y="4615538"/>
            <a:ext cx="23042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 рейтинг вошли университеты, из которых вышло больше 10 стартапов, видимых в международных базах</a:t>
            </a:r>
          </a:p>
        </p:txBody>
      </p:sp>
    </p:spTree>
    <p:extLst>
      <p:ext uri="{BB962C8B-B14F-4D97-AF65-F5344CB8AC3E}">
        <p14:creationId xmlns:p14="http://schemas.microsoft.com/office/powerpoint/2010/main" val="194265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57877"/>
            <a:ext cx="9702265" cy="5593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Российские «предпринимательские» университеты: география</a:t>
            </a:r>
          </a:p>
        </p:txBody>
      </p:sp>
      <p:pic>
        <p:nvPicPr>
          <p:cNvPr id="11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4" y="200420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842131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21270" y="1146873"/>
            <a:ext cx="215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Локация стартапов в России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3179" y="972699"/>
            <a:ext cx="493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Локация российских университетов, генерирующих </a:t>
            </a:r>
            <a:r>
              <a:rPr lang="ru-RU" b="1" dirty="0" err="1"/>
              <a:t>стартаперов</a:t>
            </a:r>
            <a:endParaRPr lang="ru-RU" b="1" dirty="0"/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64590"/>
              </p:ext>
            </p:extLst>
          </p:nvPr>
        </p:nvGraphicFramePr>
        <p:xfrm>
          <a:off x="8528618" y="1793204"/>
          <a:ext cx="3663382" cy="340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2266" t="42500" r="32266" b="24305"/>
          <a:stretch/>
        </p:blipFill>
        <p:spPr>
          <a:xfrm>
            <a:off x="125821" y="1724651"/>
            <a:ext cx="8274435" cy="354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821" y="5386283"/>
            <a:ext cx="671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Показаны только города с числом университетов </a:t>
            </a:r>
            <a:r>
              <a:rPr lang="en-US" sz="1200" dirty="0"/>
              <a:t>&gt; 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2465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ctrTitle"/>
          </p:nvPr>
        </p:nvSpPr>
        <p:spPr>
          <a:xfrm>
            <a:off x="431372" y="3621021"/>
            <a:ext cx="9215601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ru-RU" sz="5333" dirty="0">
                <a:solidFill>
                  <a:schemeClr val="tx1"/>
                </a:solidFill>
              </a:rPr>
              <a:t>Предыстория и контекст</a:t>
            </a:r>
            <a:endParaRPr sz="5333" dirty="0">
              <a:solidFill>
                <a:schemeClr val="tx1"/>
              </a:solidFill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9378923" y="4101140"/>
            <a:ext cx="23472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16000" b="1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60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82" y="261125"/>
            <a:ext cx="2149015" cy="63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9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87785"/>
            <a:ext cx="8529353" cy="5593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733" b="1" dirty="0"/>
              <a:t>Постановка вопроса для всего проекта</a:t>
            </a: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431371" y="1176965"/>
            <a:ext cx="9328800" cy="4800533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Как оценить вклад российских университетов в мировое </a:t>
            </a:r>
            <a:r>
              <a:rPr lang="ru-RU" sz="2400" u="sng" dirty="0">
                <a:solidFill>
                  <a:prstClr val="black"/>
                </a:solidFill>
              </a:rPr>
              <a:t>научное, инновационное</a:t>
            </a:r>
            <a:r>
              <a:rPr lang="ru-RU" sz="2400" dirty="0">
                <a:solidFill>
                  <a:prstClr val="black"/>
                </a:solidFill>
              </a:rPr>
              <a:t> развитие, </a:t>
            </a:r>
            <a:r>
              <a:rPr lang="ru-RU" sz="2400" b="1" u="sng" dirty="0">
                <a:solidFill>
                  <a:srgbClr val="FF0000"/>
                </a:solidFill>
              </a:rPr>
              <a:t>развитие предпринимательства</a:t>
            </a:r>
            <a:r>
              <a:rPr lang="ru-RU" sz="2400" dirty="0">
                <a:solidFill>
                  <a:prstClr val="black"/>
                </a:solidFill>
              </a:rPr>
              <a:t> опираясь на </a:t>
            </a:r>
            <a:r>
              <a:rPr lang="ru-RU" sz="2400" u="sng" dirty="0">
                <a:solidFill>
                  <a:prstClr val="black"/>
                </a:solidFill>
              </a:rPr>
              <a:t>объективные и верифицируемые</a:t>
            </a:r>
            <a:r>
              <a:rPr lang="ru-RU" sz="2400" dirty="0">
                <a:solidFill>
                  <a:prstClr val="black"/>
                </a:solidFill>
              </a:rPr>
              <a:t> показатели в рамках </a:t>
            </a:r>
            <a:r>
              <a:rPr lang="ru-RU" sz="2400" u="sng" dirty="0">
                <a:solidFill>
                  <a:prstClr val="black"/>
                </a:solidFill>
              </a:rPr>
              <a:t>масштабируемой модели</a:t>
            </a:r>
            <a:r>
              <a:rPr lang="ru-RU" sz="2400" dirty="0">
                <a:solidFill>
                  <a:prstClr val="black"/>
                </a:solidFill>
              </a:rPr>
              <a:t> (для возможности сопоставления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 зарубежными вузами)?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Сформулировать, на базе этих сопоставлений и анализа лучшего опыта, предложения по развитию данных направлений деятельности для университетов 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</a:endParaRPr>
          </a:p>
          <a:p>
            <a:pPr marL="135464" indent="0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65" y="148139"/>
            <a:ext cx="2145652" cy="6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24917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4052ACD9-A9C9-4058-9953-9EBA4EB87D6F}"/>
              </a:ext>
            </a:extLst>
          </p:cNvPr>
          <p:cNvSpPr/>
          <p:nvPr/>
        </p:nvSpPr>
        <p:spPr>
          <a:xfrm>
            <a:off x="3118512" y="3088774"/>
            <a:ext cx="1023582" cy="744527"/>
          </a:xfrm>
          <a:prstGeom prst="ellipse">
            <a:avLst/>
          </a:prstGeom>
          <a:gradFill flip="none" rotWithShape="1">
            <a:gsLst>
              <a:gs pos="0">
                <a:srgbClr val="BFD8EF">
                  <a:shade val="30000"/>
                  <a:satMod val="115000"/>
                </a:srgbClr>
              </a:gs>
              <a:gs pos="50000">
                <a:srgbClr val="BFD8EF">
                  <a:shade val="67500"/>
                  <a:satMod val="115000"/>
                </a:srgbClr>
              </a:gs>
              <a:gs pos="100000">
                <a:srgbClr val="BFD8E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65" y="165584"/>
            <a:ext cx="8743044" cy="5593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/>
              <a:t>Модель комплексной оценки университета</a:t>
            </a:r>
          </a:p>
        </p:txBody>
      </p:sp>
      <p:pic>
        <p:nvPicPr>
          <p:cNvPr id="4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217" y="230391"/>
            <a:ext cx="2060607" cy="6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3764436"/>
              </p:ext>
            </p:extLst>
          </p:nvPr>
        </p:nvGraphicFramePr>
        <p:xfrm>
          <a:off x="118964" y="1028733"/>
          <a:ext cx="5472608" cy="554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04513" y="1028732"/>
            <a:ext cx="6237027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Рейтинг научной продуктивности вузов</a:t>
            </a:r>
          </a:p>
          <a:p>
            <a:pPr algn="ctr"/>
            <a:r>
              <a:rPr lang="ru-RU" sz="2000" b="1" dirty="0"/>
              <a:t>2016, 2017, </a:t>
            </a:r>
            <a:r>
              <a:rPr lang="ru-RU" sz="2000" b="1" dirty="0">
                <a:solidFill>
                  <a:schemeClr val="tx1"/>
                </a:solidFill>
              </a:rPr>
              <a:t>2018, 2019, 2020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База рейтинга: международные </a:t>
            </a:r>
            <a:r>
              <a:rPr lang="ru-RU" sz="2000" i="1" dirty="0" err="1">
                <a:solidFill>
                  <a:schemeClr val="tx1"/>
                </a:solidFill>
              </a:rPr>
              <a:t>наукометрические</a:t>
            </a:r>
            <a:r>
              <a:rPr lang="ru-RU" sz="2000" i="1" dirty="0">
                <a:solidFill>
                  <a:schemeClr val="tx1"/>
                </a:solidFill>
              </a:rPr>
              <a:t> базы (</a:t>
            </a:r>
            <a:r>
              <a:rPr lang="en-US" sz="2000" i="1" dirty="0">
                <a:solidFill>
                  <a:schemeClr val="tx1"/>
                </a:solidFill>
              </a:rPr>
              <a:t>SCOPUS)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4514" y="2587771"/>
            <a:ext cx="6248406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Индекс изобретательской активности </a:t>
            </a:r>
          </a:p>
          <a:p>
            <a:pPr algn="ctr"/>
            <a:r>
              <a:rPr lang="ru-RU" sz="2000" b="1" dirty="0"/>
              <a:t>2017, </a:t>
            </a:r>
            <a:r>
              <a:rPr lang="ru-RU" sz="2000" b="1" dirty="0">
                <a:solidFill>
                  <a:schemeClr val="tx1"/>
                </a:solidFill>
              </a:rPr>
              <a:t>2018, 2019, 2020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База: международные патентные базы (</a:t>
            </a:r>
            <a:r>
              <a:rPr lang="en-US" sz="2000" i="1" dirty="0">
                <a:solidFill>
                  <a:schemeClr val="tx1"/>
                </a:solidFill>
              </a:rPr>
              <a:t>Google Patents </a:t>
            </a:r>
            <a:r>
              <a:rPr lang="en-US" sz="2000" i="1" dirty="0" err="1">
                <a:solidFill>
                  <a:schemeClr val="tx1"/>
                </a:solidFill>
              </a:rPr>
              <a:t>etc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513" y="5380579"/>
            <a:ext cx="6277611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Рейтинг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/>
              <a:t>предпринимательских университетов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2018, 2019, 2020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База: международные базы стартапов (</a:t>
            </a:r>
            <a:r>
              <a:rPr lang="en-US" sz="2000" i="1" dirty="0" err="1">
                <a:solidFill>
                  <a:schemeClr val="tx1"/>
                </a:solidFill>
              </a:rPr>
              <a:t>Crunchbase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A23F0-9746-4A4B-98D8-27223695C175}"/>
              </a:ext>
            </a:extLst>
          </p:cNvPr>
          <p:cNvSpPr txBox="1"/>
          <p:nvPr/>
        </p:nvSpPr>
        <p:spPr>
          <a:xfrm>
            <a:off x="5404513" y="4170120"/>
            <a:ext cx="6277611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Карта интернационализации российских бизнес-школ</a:t>
            </a:r>
          </a:p>
          <a:p>
            <a:pPr algn="ctr"/>
            <a:r>
              <a:rPr lang="ru-RU" sz="2000" b="1" dirty="0"/>
              <a:t>2017, </a:t>
            </a:r>
            <a:r>
              <a:rPr lang="ru-RU" sz="2000" b="1" dirty="0">
                <a:solidFill>
                  <a:schemeClr val="tx1"/>
                </a:solidFill>
              </a:rPr>
              <a:t>2018, 2019, 2020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ABC26-27EF-4968-AAB6-D7085D0029DD}"/>
              </a:ext>
            </a:extLst>
          </p:cNvPr>
          <p:cNvSpPr txBox="1"/>
          <p:nvPr/>
        </p:nvSpPr>
        <p:spPr>
          <a:xfrm>
            <a:off x="3289109" y="3231325"/>
            <a:ext cx="68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Бизнес-образование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24917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09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ctrTitle"/>
          </p:nvPr>
        </p:nvSpPr>
        <p:spPr>
          <a:xfrm>
            <a:off x="431372" y="3737767"/>
            <a:ext cx="9215601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Международная практика оценки предпринимательских университетов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9360363" y="3756576"/>
            <a:ext cx="23472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16000" b="1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60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67" y="247476"/>
            <a:ext cx="2286578" cy="6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ru-RU" dirty="0"/>
              <a:t>Источники данных</a:t>
            </a:r>
            <a:endParaRPr dirty="0"/>
          </a:p>
        </p:txBody>
      </p:sp>
      <p:sp>
        <p:nvSpPr>
          <p:cNvPr id="473" name="Shape 47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dirty="0"/>
              <a:t>Startup Ranking, AngelList, CrunchBase</a:t>
            </a:r>
            <a:endParaRPr lang="ru-RU" dirty="0"/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2645" y="958474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13996"/>
              </p:ext>
            </p:extLst>
          </p:nvPr>
        </p:nvGraphicFramePr>
        <p:xfrm>
          <a:off x="596184" y="618502"/>
          <a:ext cx="10341781" cy="5657139"/>
        </p:xfrm>
        <a:graphic>
          <a:graphicData uri="http://schemas.openxmlformats.org/drawingml/2006/table">
            <a:tbl>
              <a:tblPr firstCol="1">
                <a:tableStyleId>{616DA210-FB5B-4158-B5E0-FEB733F419BA}</a:tableStyleId>
              </a:tblPr>
              <a:tblGrid>
                <a:gridCol w="316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9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PitchBook</a:t>
                      </a:r>
                      <a:r>
                        <a:rPr lang="en-US" sz="1500" dirty="0"/>
                        <a:t>. The top global universities producing VC-backed entrepreneurs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Число успешных проектов выпускников, выпущенных предпринимателей и объём привлечённых ими инвестиций</a:t>
                      </a:r>
                      <a:endParaRPr lang="ru-RU" sz="1500" dirty="0"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8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Forbes. Startup Schools: America’s Most Entrepreneurial Universities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Количество выпускников и студентов, которые идентифицировали себя как основателей и владельцев бизнеса в </a:t>
                      </a:r>
                      <a:r>
                        <a:rPr lang="ru-RU" sz="1500" dirty="0" err="1"/>
                        <a:t>LinkedIn</a:t>
                      </a:r>
                      <a:r>
                        <a:rPr lang="ru-RU" sz="1500" dirty="0"/>
                        <a:t> </a:t>
                      </a:r>
                      <a:endParaRPr lang="ru-RU" sz="1500" dirty="0"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01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Мониторинг эффективности инновационной деятельности университетов России (РВК, ИТМО)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/>
                        <a:t>Анкетирование:</a:t>
                      </a:r>
                      <a:r>
                        <a:rPr lang="ru-RU" sz="1500" dirty="0"/>
                        <a:t> Развитие инновационной и предпринимательской деятельности университета закреплено в миссии или стратегии развития университета, политика университета разрешает совмещать сотрудникам и студентам работу в университете с инновационной и предпринимательской деятельностью, работой в бизнесе, количество программ </a:t>
                      </a:r>
                      <a:r>
                        <a:rPr lang="ru-RU" sz="1500" dirty="0" err="1"/>
                        <a:t>инновационно</a:t>
                      </a:r>
                      <a:r>
                        <a:rPr lang="ru-RU" sz="1500" dirty="0"/>
                        <a:t>-предпринимательской направленности, количество компаний, с которыми у университета есть соглашения о сотрудничестве в инновационной сфере (в </a:t>
                      </a:r>
                      <a:r>
                        <a:rPr lang="ru-RU" sz="1500" dirty="0" err="1"/>
                        <a:t>т.ч</a:t>
                      </a:r>
                      <a:r>
                        <a:rPr lang="ru-RU" sz="1500" dirty="0"/>
                        <a:t>. соглашения о создании базовых кафедр) и т.д.</a:t>
                      </a:r>
                      <a:endParaRPr lang="ru-RU" sz="1500" dirty="0"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38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Интерфакс. НРУ: инновации и предпринимательство 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/>
                        <a:t>Сотрудничество с высокотехнологичными компаниями, </a:t>
                      </a:r>
                      <a:r>
                        <a:rPr lang="ru-RU" sz="1500" baseline="0" dirty="0" err="1"/>
                        <a:t>МИПы</a:t>
                      </a:r>
                      <a:r>
                        <a:rPr lang="ru-RU" sz="1500" baseline="0" dirty="0"/>
                        <a:t> и НИОКР Университета</a:t>
                      </a:r>
                      <a:endParaRPr lang="ru-RU" sz="1500" dirty="0"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0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рейтинг лучших вузов по версии </a:t>
                      </a:r>
                      <a:r>
                        <a:rPr lang="ru-RU" sz="1500" dirty="0" err="1"/>
                        <a:t>Forbes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Статистические данные о трудоустройстве выпускников, их востребованности в регионах, количестве предпринимателей среди них. Также </a:t>
                      </a:r>
                      <a:r>
                        <a:rPr lang="ru-RU" sz="1500" dirty="0" err="1"/>
                        <a:t>Forbes</a:t>
                      </a:r>
                      <a:r>
                        <a:rPr lang="ru-RU" sz="1500" dirty="0"/>
                        <a:t> изучил биографии более 1600 представителей российской элиты — участников списка </a:t>
                      </a:r>
                      <a:r>
                        <a:rPr lang="ru-RU" sz="1500" dirty="0" err="1"/>
                        <a:t>Forbes</a:t>
                      </a:r>
                      <a:r>
                        <a:rPr lang="ru-RU" sz="1500" dirty="0"/>
                        <a:t> и их детей, руководителей частных и государственных компаний, чиновников и депутатов</a:t>
                      </a:r>
                      <a:endParaRPr lang="ru-RU" sz="1500" dirty="0">
                        <a:latin typeface="+mn-lt"/>
                        <a:cs typeface="Source Sans Pro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7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ctrTitle"/>
          </p:nvPr>
        </p:nvSpPr>
        <p:spPr>
          <a:xfrm>
            <a:off x="335361" y="3332989"/>
            <a:ext cx="9215601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ru-RU" sz="5867" dirty="0">
                <a:solidFill>
                  <a:schemeClr val="tx1"/>
                </a:solidFill>
              </a:rPr>
              <a:t>База исследования</a:t>
            </a:r>
            <a:endParaRPr sz="5867" dirty="0">
              <a:solidFill>
                <a:schemeClr val="tx1"/>
              </a:solidFill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9360363" y="3756576"/>
            <a:ext cx="23472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16000" b="1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60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61" y="247477"/>
            <a:ext cx="2438317" cy="72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4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06" y="269139"/>
            <a:ext cx="9328800" cy="559335"/>
          </a:xfrm>
        </p:spPr>
        <p:txBody>
          <a:bodyPr>
            <a:noAutofit/>
          </a:bodyPr>
          <a:lstStyle/>
          <a:p>
            <a:r>
              <a:rPr lang="en-US" sz="3733" dirty="0" err="1">
                <a:cs typeface="Source Sans Pro" charset="0"/>
              </a:rPr>
              <a:t>Crunchbase</a:t>
            </a:r>
            <a:endParaRPr lang="ru-RU" sz="3733" dirty="0">
              <a:cs typeface="Source Sans Pro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776" y="1001349"/>
            <a:ext cx="11299291" cy="5856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67" dirty="0" err="1"/>
              <a:t>Crunch</a:t>
            </a:r>
            <a:r>
              <a:rPr lang="en-US" sz="1867" dirty="0"/>
              <a:t>b</a:t>
            </a:r>
            <a:r>
              <a:rPr lang="ru-RU" sz="1867" dirty="0" err="1"/>
              <a:t>ase</a:t>
            </a:r>
            <a:r>
              <a:rPr lang="ru-RU" sz="1867" dirty="0"/>
              <a:t> – выполненная в стиле вики онлайн-база данных стартапов, других технологических компаний и специалистов, которые в них работают. </a:t>
            </a:r>
          </a:p>
          <a:p>
            <a:pPr>
              <a:lnSpc>
                <a:spcPct val="100000"/>
              </a:lnSpc>
            </a:pPr>
            <a:r>
              <a:rPr lang="ru-RU" sz="1867" dirty="0"/>
              <a:t>Crunchbase собирает данные по компаниям четырьмя способами: венчурная программа, машинное обучение, команда разработчиков и сообщество зарегистрированных пользователей Crunchbase, которые имеют право редактировать профили. Все материалы изначально проходят этап регистрации и проверяются модератором до принятия к публикации. База данных по </a:t>
            </a:r>
            <a:r>
              <a:rPr lang="ru-RU" sz="1867" dirty="0" err="1"/>
              <a:t>стартапам</a:t>
            </a:r>
            <a:r>
              <a:rPr lang="ru-RU" sz="1867" dirty="0"/>
              <a:t> </a:t>
            </a:r>
            <a:r>
              <a:rPr lang="ru-RU" sz="1867" dirty="0" err="1"/>
              <a:t>Crunch</a:t>
            </a:r>
            <a:r>
              <a:rPr lang="en-US" sz="1867" dirty="0"/>
              <a:t>b</a:t>
            </a:r>
            <a:r>
              <a:rPr lang="ru-RU" sz="1867" dirty="0" err="1"/>
              <a:t>ase</a:t>
            </a:r>
            <a:r>
              <a:rPr lang="ru-RU" sz="1867" dirty="0"/>
              <a:t> отражает, сколько сделок было совершено, какие суммы инвестированы, в каких регионах и по каким направлениям, отражает конкурентов, основателей и работников компании, посещения сайта и действующие аккаунты в интернет.</a:t>
            </a:r>
          </a:p>
          <a:p>
            <a:pPr>
              <a:lnSpc>
                <a:spcPct val="100000"/>
              </a:lnSpc>
            </a:pPr>
            <a:r>
              <a:rPr lang="ru-RU" sz="1867" dirty="0"/>
              <a:t>Crunchbase имеет на своей платформе более 600 000 активных участников сообщества. Более 5 миллионов пользователей ежедневно посещают сайт Crunchbase.</a:t>
            </a:r>
            <a:endParaRPr lang="en-US" sz="1867" dirty="0"/>
          </a:p>
          <a:p>
            <a:pPr>
              <a:lnSpc>
                <a:spcPct val="100000"/>
              </a:lnSpc>
            </a:pPr>
            <a:r>
              <a:rPr lang="ru-RU" sz="1867" dirty="0"/>
              <a:t>На основании данных из базы </a:t>
            </a:r>
            <a:r>
              <a:rPr lang="en-US" sz="1867" dirty="0"/>
              <a:t>Crunchbase </a:t>
            </a:r>
            <a:r>
              <a:rPr lang="ru-RU" sz="1867" dirty="0"/>
              <a:t>исследователи из Массачусетского технологического института (MIT) разработали математическую модель для выявления стартапов, которые могут принести инвесторам большую прибыль.</a:t>
            </a:r>
          </a:p>
          <a:p>
            <a:pPr>
              <a:lnSpc>
                <a:spcPct val="100000"/>
              </a:lnSpc>
            </a:pPr>
            <a:r>
              <a:rPr lang="ru-RU" sz="1867" dirty="0"/>
              <a:t>На сегодняшний день существует более 100 международных исследований, использующих в качестве источника данных по </a:t>
            </a:r>
            <a:r>
              <a:rPr lang="ru-RU" sz="1867" dirty="0" err="1"/>
              <a:t>стартапам</a:t>
            </a:r>
            <a:r>
              <a:rPr lang="ru-RU" sz="1867" dirty="0"/>
              <a:t> базу </a:t>
            </a:r>
            <a:r>
              <a:rPr lang="en-US" sz="1867" dirty="0" err="1"/>
              <a:t>Crunchbase</a:t>
            </a:r>
            <a:r>
              <a:rPr lang="en-US" sz="1867" dirty="0"/>
              <a:t> (</a:t>
            </a:r>
            <a:r>
              <a:rPr lang="ru-RU" sz="1867" dirty="0"/>
              <a:t>Источник: </a:t>
            </a:r>
            <a:r>
              <a:rPr lang="en-US" sz="1867" dirty="0" err="1"/>
              <a:t>Dalle</a:t>
            </a:r>
            <a:r>
              <a:rPr lang="en-US" sz="1867" dirty="0"/>
              <a:t>, J. M., Den </a:t>
            </a:r>
            <a:r>
              <a:rPr lang="en-US" sz="1867" dirty="0" err="1"/>
              <a:t>Besten</a:t>
            </a:r>
            <a:r>
              <a:rPr lang="en-US" sz="1867" dirty="0"/>
              <a:t>, M., &amp; Menon, C. 2017. Using </a:t>
            </a:r>
            <a:r>
              <a:rPr lang="en-US" sz="1867" dirty="0" err="1"/>
              <a:t>Crunchbase</a:t>
            </a:r>
            <a:r>
              <a:rPr lang="en-US" sz="1867" dirty="0"/>
              <a:t> for economic and managerial research.</a:t>
            </a:r>
            <a:r>
              <a:rPr lang="ru-RU" sz="1867" dirty="0"/>
              <a:t>)</a:t>
            </a:r>
          </a:p>
        </p:txBody>
      </p:sp>
      <p:pic>
        <p:nvPicPr>
          <p:cNvPr id="4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04" y="158172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724917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66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zayakin\Мои документы\логотипы\AC_Exp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28" y="266126"/>
            <a:ext cx="1879241" cy="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9403" y="246815"/>
            <a:ext cx="8777356" cy="5593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kern="1200" spc="-38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pPr algn="l">
              <a:buFontTx/>
            </a:pPr>
            <a:r>
              <a:rPr lang="ru-RU" sz="2933" b="1" dirty="0">
                <a:solidFill>
                  <a:schemeClr val="tx1"/>
                </a:solidFill>
              </a:rPr>
              <a:t>Сбор данных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5E73F-FECB-4427-8181-EA049364788D}"/>
              </a:ext>
            </a:extLst>
          </p:cNvPr>
          <p:cNvSpPr txBox="1"/>
          <p:nvPr/>
        </p:nvSpPr>
        <p:spPr>
          <a:xfrm>
            <a:off x="1335104" y="1479816"/>
            <a:ext cx="3649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Выгрузка данных</a:t>
            </a:r>
          </a:p>
          <a:p>
            <a:pPr algn="ctr"/>
            <a:r>
              <a:rPr lang="en-US" b="1" dirty="0" err="1"/>
              <a:t>Crunchbase</a:t>
            </a:r>
            <a:r>
              <a:rPr lang="en-US" dirty="0"/>
              <a:t> </a:t>
            </a:r>
            <a:endParaRPr lang="ru-RU" dirty="0"/>
          </a:p>
          <a:p>
            <a:pPr algn="ctr"/>
            <a:r>
              <a:rPr lang="ru-RU" dirty="0"/>
              <a:t>(мир, дата основания: </a:t>
            </a:r>
            <a:r>
              <a:rPr lang="en-US" dirty="0"/>
              <a:t>2011 - 2020</a:t>
            </a:r>
            <a:r>
              <a:rPr lang="ru-RU" dirty="0"/>
              <a:t>)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5196553" y="1887513"/>
            <a:ext cx="600891" cy="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E8FF24B-C8B4-4E67-80C0-D5630A5953BE}"/>
              </a:ext>
            </a:extLst>
          </p:cNvPr>
          <p:cNvSpPr txBox="1"/>
          <p:nvPr/>
        </p:nvSpPr>
        <p:spPr>
          <a:xfrm>
            <a:off x="4160147" y="5966221"/>
            <a:ext cx="31009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LinkedIn</a:t>
            </a:r>
            <a:r>
              <a:rPr lang="ru-RU" dirty="0"/>
              <a:t>, </a:t>
            </a:r>
            <a:r>
              <a:rPr lang="en-US" dirty="0"/>
              <a:t>Facebook</a:t>
            </a:r>
            <a:r>
              <a:rPr lang="ru-RU" dirty="0"/>
              <a:t>, </a:t>
            </a:r>
            <a:r>
              <a:rPr lang="en-US" dirty="0" err="1"/>
              <a:t>Crunchbase</a:t>
            </a:r>
            <a:r>
              <a:rPr lang="ru-RU" dirty="0"/>
              <a:t>, </a:t>
            </a:r>
            <a:r>
              <a:rPr lang="en-US" dirty="0" err="1"/>
              <a:t>AngelList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03323" y="5505759"/>
            <a:ext cx="20006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2237 стартапов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dirty="0"/>
              <a:t>~6 880 </a:t>
            </a:r>
            <a:r>
              <a:rPr lang="ru-RU" dirty="0"/>
              <a:t>млн </a:t>
            </a:r>
            <a:r>
              <a:rPr lang="en-US" dirty="0"/>
              <a:t>$)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2417 основателей</a:t>
            </a:r>
            <a:r>
              <a:rPr lang="ru-RU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8033" y="2803356"/>
            <a:ext cx="63404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Выделение стартапов с российскими корнями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6784" y="3662019"/>
            <a:ext cx="25619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Анализ имен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/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фамилий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02330" y="3663309"/>
            <a:ext cx="2816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Проверка по образованию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080924" y="3663309"/>
            <a:ext cx="32155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Проверка по локации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стартапа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39624" y="5539186"/>
            <a:ext cx="44369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Углубленная проверка образования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931" y="1021809"/>
            <a:ext cx="137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ШАГ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8974" y="1564659"/>
            <a:ext cx="41439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~ </a:t>
            </a:r>
            <a:r>
              <a:rPr lang="ru-RU" dirty="0"/>
              <a:t>350 тыс. стартапов, </a:t>
            </a:r>
            <a:r>
              <a:rPr lang="en-US" dirty="0"/>
              <a:t>~ </a:t>
            </a:r>
            <a:r>
              <a:rPr lang="ru-RU" dirty="0"/>
              <a:t>1 млн </a:t>
            </a:r>
            <a:r>
              <a:rPr lang="ru-RU" dirty="0" err="1"/>
              <a:t>фаундеров</a:t>
            </a:r>
            <a:endParaRPr lang="ru-RU" dirty="0"/>
          </a:p>
          <a:p>
            <a:pPr algn="ctr"/>
            <a:r>
              <a:rPr lang="ru-RU" dirty="0"/>
              <a:t>100 индикаторов по каждому </a:t>
            </a:r>
            <a:r>
              <a:rPr lang="ru-RU" dirty="0" err="1"/>
              <a:t>стартапу</a:t>
            </a:r>
            <a:endParaRPr lang="ru-RU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6824367" y="2302678"/>
            <a:ext cx="0" cy="40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 flipH="1">
            <a:off x="3257007" y="3315368"/>
            <a:ext cx="513804" cy="20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 flipH="1">
            <a:off x="6423774" y="3315368"/>
            <a:ext cx="3152" cy="27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9344297" y="3264998"/>
            <a:ext cx="1202" cy="30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8080924" y="5723984"/>
            <a:ext cx="714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8" idx="3"/>
            <a:endCxn id="19" idx="1"/>
          </p:cNvCxnSpPr>
          <p:nvPr/>
        </p:nvCxnSpPr>
        <p:spPr>
          <a:xfrm>
            <a:off x="3458704" y="3846685"/>
            <a:ext cx="843626" cy="129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9" idx="3"/>
          </p:cNvCxnSpPr>
          <p:nvPr/>
        </p:nvCxnSpPr>
        <p:spPr>
          <a:xfrm flipV="1">
            <a:off x="7118935" y="3846685"/>
            <a:ext cx="961989" cy="129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5797444" y="4105199"/>
            <a:ext cx="0" cy="316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3567494" y="4138203"/>
            <a:ext cx="490178" cy="264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 flipH="1">
            <a:off x="7599929" y="4138203"/>
            <a:ext cx="352786" cy="23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318524" y="2339635"/>
            <a:ext cx="137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ШАГ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78063" y="5086230"/>
            <a:ext cx="137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ШАГ 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049404" y="5033852"/>
            <a:ext cx="10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ИТОГ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00931" y="1479816"/>
            <a:ext cx="9341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0318524" y="2815778"/>
            <a:ext cx="9341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705451" y="5550120"/>
            <a:ext cx="9341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1008328" y="5514468"/>
            <a:ext cx="9341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3880517" y="4522972"/>
            <a:ext cx="41439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~ </a:t>
            </a:r>
            <a:r>
              <a:rPr lang="ru-RU" dirty="0"/>
              <a:t>5 тыс. стартапов, </a:t>
            </a:r>
            <a:r>
              <a:rPr lang="en-US" dirty="0"/>
              <a:t>~ </a:t>
            </a:r>
            <a:r>
              <a:rPr lang="ru-RU" dirty="0"/>
              <a:t>7 тыс. </a:t>
            </a:r>
            <a:r>
              <a:rPr lang="ru-RU" dirty="0" err="1"/>
              <a:t>фаундеров</a:t>
            </a:r>
            <a:endParaRPr lang="ru-RU" dirty="0"/>
          </a:p>
          <a:p>
            <a:pPr algn="ctr"/>
            <a:r>
              <a:rPr lang="ru-RU" dirty="0"/>
              <a:t>100 индикаторов по каждому </a:t>
            </a:r>
            <a:r>
              <a:rPr lang="ru-RU" dirty="0" err="1"/>
              <a:t>стартапу</a:t>
            </a:r>
            <a:endParaRPr lang="ru-RU" dirty="0"/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4826F870-BA9C-4531-A5FE-F4B1413D8558}"/>
              </a:ext>
            </a:extLst>
          </p:cNvPr>
          <p:cNvCxnSpPr>
            <a:cxnSpLocks/>
          </p:cNvCxnSpPr>
          <p:nvPr/>
        </p:nvCxnSpPr>
        <p:spPr>
          <a:xfrm>
            <a:off x="5823571" y="5280523"/>
            <a:ext cx="0" cy="20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724917"/>
            <a:ext cx="8400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86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  <a:fontScheme name="View">
    <a:maj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View">
    <a:fillStyleLst>
      <a:solidFill>
        <a:schemeClr val="phClr"/>
      </a:solidFill>
      <a:solidFill>
        <a:schemeClr val="phClr">
          <a:tint val="60000"/>
          <a:satMod val="120000"/>
        </a:schemeClr>
      </a:solidFill>
      <a:solidFill>
        <a:schemeClr val="phClr">
          <a:shade val="75000"/>
          <a:satMod val="16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3970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95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phClr">
              <a:shade val="35000"/>
              <a:satMod val="130000"/>
            </a:schemeClr>
          </a:contourClr>
        </a:sp3d>
      </a:effectStyle>
      <a:effectStyle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phClr">
              <a:shade val="25000"/>
              <a:satMod val="14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4000"/>
              <a:shade val="98000"/>
              <a:satMod val="130000"/>
              <a:lumMod val="102000"/>
            </a:schemeClr>
          </a:gs>
          <a:gs pos="100000">
            <a:schemeClr val="phClr">
              <a:tint val="98000"/>
              <a:shade val="78000"/>
              <a:satMod val="14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7192</TotalTime>
  <Words>1614</Words>
  <Application>Microsoft Office PowerPoint</Application>
  <PresentationFormat>Широкоэкранный</PresentationFormat>
  <Paragraphs>356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Century Schoolbook</vt:lpstr>
      <vt:lpstr>Oswald</vt:lpstr>
      <vt:lpstr>Source Sans Pro</vt:lpstr>
      <vt:lpstr>Wingdings</vt:lpstr>
      <vt:lpstr>Тема Office</vt:lpstr>
      <vt:lpstr>1_Тема Office</vt:lpstr>
      <vt:lpstr>Презентация PowerPoint</vt:lpstr>
      <vt:lpstr>Предыстория и контекст</vt:lpstr>
      <vt:lpstr>Постановка вопроса для всего проекта</vt:lpstr>
      <vt:lpstr>Модель комплексной оценки университета</vt:lpstr>
      <vt:lpstr>Международная практика оценки предпринимательских университетов</vt:lpstr>
      <vt:lpstr>Источники данных</vt:lpstr>
      <vt:lpstr>База исследования</vt:lpstr>
      <vt:lpstr>Crunchbase</vt:lpstr>
      <vt:lpstr>Презентация PowerPoint</vt:lpstr>
      <vt:lpstr>Стартапы с российскими корнями 2011-2020</vt:lpstr>
      <vt:lpstr>Стартапы с российскими корнями 2018-2020</vt:lpstr>
      <vt:lpstr>Основные результаты: образовательные и географические траектории основателей стартапов</vt:lpstr>
      <vt:lpstr>Где учились основатели и где созданы стартапы: занимательная география</vt:lpstr>
      <vt:lpstr>Основные результаты: альма-матер основателей стартапов</vt:lpstr>
      <vt:lpstr>Методика рейтинга</vt:lpstr>
      <vt:lpstr>Российские «предпринимательские» университеты: география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</dc:creator>
  <cp:lastModifiedBy>Dmitry Tolmachev</cp:lastModifiedBy>
  <cp:revision>390</cp:revision>
  <dcterms:created xsi:type="dcterms:W3CDTF">2019-09-05T11:06:36Z</dcterms:created>
  <dcterms:modified xsi:type="dcterms:W3CDTF">2020-09-16T18:15:28Z</dcterms:modified>
</cp:coreProperties>
</file>